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embeddedFontLst>
    <p:embeddedFont>
      <p:font typeface="Al_Mushaf" pitchFamily="2" charset="-78"/>
      <p:regular r:id="rId5"/>
    </p:embeddedFont>
    <p:embeddedFont>
      <p:font typeface="noorehira" pitchFamily="2" charset="-78"/>
      <p:regular r:id="rId6"/>
    </p:embeddedFont>
    <p:embeddedFont>
      <p:font typeface="Cambria" pitchFamily="18" charset="0"/>
      <p:regular r:id="rId7"/>
      <p:bold r:id="rId8"/>
      <p:italic r:id="rId9"/>
      <p:boldItalic r:id="rId10"/>
    </p:embeddedFont>
    <p:embeddedFont>
      <p:font typeface="Al Qalam Quran Publisher" pitchFamily="18" charset="-78"/>
      <p:regular r:id="rId11"/>
    </p:embeddedFont>
    <p:embeddedFont>
      <p:font typeface="Jameel Noori Nastaleeq" pitchFamily="2" charset="-78"/>
      <p:regular r:id="rId12"/>
      <p:italic r:id="rId13"/>
    </p:embeddedFont>
    <p:embeddedFont>
      <p:font typeface="Bombay Black Unicode" pitchFamily="2" charset="-78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>
        <p:scale>
          <a:sx n="80" d="100"/>
          <a:sy n="80" d="100"/>
        </p:scale>
        <p:origin x="-84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7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0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27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3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1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6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4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8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29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51008-9C16-4014-A391-93FC6E344D3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1B118-B52C-4FAD-BE2E-F30929F8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0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lidesh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4" y="13951"/>
            <a:ext cx="12192000" cy="6858000"/>
          </a:xfrm>
          <a:prstGeom prst="rect">
            <a:avLst/>
          </a:prstGeom>
        </p:spPr>
      </p:pic>
      <p:pic>
        <p:nvPicPr>
          <p:cNvPr id="2" name="Slideshow" hidden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-14550"/>
            <a:ext cx="12192000" cy="6858000"/>
          </a:xfrm>
          <a:prstGeom prst="rect">
            <a:avLst/>
          </a:prstGeom>
        </p:spPr>
      </p:pic>
      <p:sp>
        <p:nvSpPr>
          <p:cNvPr id="5" name="Rectangle 4" hidden="1"/>
          <p:cNvSpPr/>
          <p:nvPr/>
        </p:nvSpPr>
        <p:spPr>
          <a:xfrm>
            <a:off x="2014688" y="2591316"/>
            <a:ext cx="8079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l" rtl="1">
              <a:buFont typeface="Arial" panose="020B0604020202020204" pitchFamily="34" charset="0"/>
              <a:buChar char="•"/>
            </a:pPr>
            <a:r>
              <a:rPr lang="en-US" sz="4400" dirty="0" smtClean="0">
                <a:effectLst/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4400" dirty="0" smtClean="0">
                <a:effectLst/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کی روشنی میں دینِ اسلام کا جامع تصور کیا ہے؟ </a:t>
            </a:r>
            <a:endParaRPr lang="en-US" sz="4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6" name="Rectangle 5" hidden="1"/>
          <p:cNvSpPr/>
          <p:nvPr/>
        </p:nvSpPr>
        <p:spPr>
          <a:xfrm>
            <a:off x="2707185" y="3870523"/>
            <a:ext cx="73869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l" rtl="1">
              <a:buFont typeface="Arial" panose="020B0604020202020204" pitchFamily="34" charset="0"/>
              <a:buChar char="•"/>
            </a:pPr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دینِ اسلام کے ایک مسلمان سے عملی </a:t>
            </a:r>
            <a:r>
              <a:rPr lang="ur-PK" sz="44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تقاضے</a:t>
            </a:r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 کیا ہیں؟</a:t>
            </a:r>
            <a:endParaRPr lang="en-US" sz="4400" dirty="0"/>
          </a:p>
        </p:txBody>
      </p:sp>
      <p:sp>
        <p:nvSpPr>
          <p:cNvPr id="7" name="Rectangle 6" hidden="1"/>
          <p:cNvSpPr/>
          <p:nvPr/>
        </p:nvSpPr>
        <p:spPr>
          <a:xfrm>
            <a:off x="0" y="752511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ur-PK" sz="5200" b="1" kern="0" spc="50" dirty="0" smtClean="0">
                <a:ln w="0"/>
                <a:solidFill>
                  <a:srgbClr val="ACAEB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mbay Black Unicode" panose="02000000000000000000" pitchFamily="2" charset="-78"/>
                <a:ea typeface="Times New Roman" panose="02020603050405020304" pitchFamily="18" charset="0"/>
                <a:cs typeface="Bombay Black Unicode" panose="02000000000000000000" pitchFamily="2" charset="-78"/>
              </a:rPr>
              <a:t>تعارفِ قرآنِ حکیم</a:t>
            </a:r>
            <a:endParaRPr lang="en-US" sz="5200" b="1" kern="0" spc="50" dirty="0">
              <a:ln w="0"/>
              <a:solidFill>
                <a:srgbClr val="ACAEB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mbay Black Unicode" panose="02000000000000000000" pitchFamily="2" charset="-78"/>
              <a:ea typeface="Times New Roman" panose="02020603050405020304" pitchFamily="18" charset="0"/>
              <a:cs typeface="Bombay Black Unicode" panose="02000000000000000000" pitchFamily="2" charset="-78"/>
            </a:endParaRPr>
          </a:p>
        </p:txBody>
      </p:sp>
      <p:sp>
        <p:nvSpPr>
          <p:cNvPr id="8" name="Rectangle 7" hidden="1"/>
          <p:cNvSpPr/>
          <p:nvPr/>
        </p:nvSpPr>
        <p:spPr>
          <a:xfrm>
            <a:off x="4651533" y="2397574"/>
            <a:ext cx="2888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4000" dirty="0"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حصّہ اوّل </a:t>
            </a:r>
            <a:r>
              <a:rPr lang="ur-PK" sz="4000" dirty="0" smtClean="0">
                <a:ea typeface="Calibri" panose="020F0502020204030204" pitchFamily="34" charset="0"/>
                <a:cs typeface="Jameel Noori Nastaleeq" panose="02000503000000000004" pitchFamily="2" charset="-78"/>
              </a:rPr>
              <a:t>:</a:t>
            </a:r>
            <a:endParaRPr lang="en-US" sz="4000" dirty="0"/>
          </a:p>
        </p:txBody>
      </p:sp>
      <p:sp>
        <p:nvSpPr>
          <p:cNvPr id="9" name="Rectangle 8" hidden="1"/>
          <p:cNvSpPr/>
          <p:nvPr/>
        </p:nvSpPr>
        <p:spPr>
          <a:xfrm>
            <a:off x="2574843" y="3543645"/>
            <a:ext cx="7042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40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اِس حصّہ میں سورةالعصر سمیت چار مقاماتِ قرآنی شامل ہیں</a:t>
            </a:r>
            <a:endParaRPr lang="en-US" sz="4000" dirty="0"/>
          </a:p>
        </p:txBody>
      </p:sp>
      <p:sp>
        <p:nvSpPr>
          <p:cNvPr id="10" name="Rectangle 9" hidden="1"/>
          <p:cNvSpPr/>
          <p:nvPr/>
        </p:nvSpPr>
        <p:spPr>
          <a:xfrm>
            <a:off x="4629092" y="2397574"/>
            <a:ext cx="29338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4000" dirty="0"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حصّہ دوم : </a:t>
            </a:r>
            <a:endParaRPr lang="en-US" sz="4000" dirty="0"/>
          </a:p>
        </p:txBody>
      </p:sp>
      <p:sp>
        <p:nvSpPr>
          <p:cNvPr id="11" name="Rectangle 10" hidden="1"/>
          <p:cNvSpPr/>
          <p:nvPr/>
        </p:nvSpPr>
        <p:spPr>
          <a:xfrm>
            <a:off x="2478984" y="3429000"/>
            <a:ext cx="72340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r-PK" sz="4400" spc="-1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کے دوسرے حصّہ کا موضوع ہے "ایمان" </a:t>
            </a:r>
            <a:endParaRPr lang="en-US" sz="4400" dirty="0"/>
          </a:p>
        </p:txBody>
      </p:sp>
      <p:sp>
        <p:nvSpPr>
          <p:cNvPr id="12" name="Rectangle 11" hidden="1"/>
          <p:cNvSpPr/>
          <p:nvPr/>
        </p:nvSpPr>
        <p:spPr>
          <a:xfrm>
            <a:off x="3883695" y="4291579"/>
            <a:ext cx="4424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r-PK" sz="4400" dirty="0">
                <a:latin typeface="Jameel Noori Nastaleeq" panose="02000503000000000004" pitchFamily="2" charset="-78"/>
                <a:cs typeface="Jameel Noori Nastaleeq" panose="02000503000000000004" pitchFamily="2" charset="-78"/>
              </a:rPr>
              <a:t>اِس حصّہ میں پانچ اسباق شامل ہیں </a:t>
            </a:r>
            <a:endParaRPr lang="en-US" sz="4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13" name="Rectangle 12" hidden="1"/>
          <p:cNvSpPr/>
          <p:nvPr/>
        </p:nvSpPr>
        <p:spPr>
          <a:xfrm>
            <a:off x="3883695" y="4367127"/>
            <a:ext cx="4424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ur-PK" sz="4400" dirty="0">
                <a:latin typeface="Jameel Noori Nastaleeq" panose="02000503000000000004" pitchFamily="2" charset="-78"/>
                <a:cs typeface="Jameel Noori Nastaleeq" panose="02000503000000000004" pitchFamily="2" charset="-78"/>
              </a:rPr>
              <a:t>اِس حصّہ میں پانچ اسباق شامل ہیں </a:t>
            </a:r>
            <a:endParaRPr lang="en-US" sz="4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14" name="Rectangle 13" hidden="1"/>
          <p:cNvSpPr/>
          <p:nvPr/>
        </p:nvSpPr>
        <p:spPr>
          <a:xfrm>
            <a:off x="4566574" y="2351491"/>
            <a:ext cx="3058851" cy="77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  <a:spcBef>
                <a:spcPts val="600"/>
              </a:spcBef>
            </a:pP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 منتخب نصاب حصّہ سوم :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 hidden="1"/>
          <p:cNvSpPr/>
          <p:nvPr/>
        </p:nvSpPr>
        <p:spPr>
          <a:xfrm>
            <a:off x="3636030" y="3440765"/>
            <a:ext cx="49199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اِس حصّہ کا موضوع ہے "عملِ صالح "</a:t>
            </a:r>
            <a:endParaRPr lang="en-US" sz="4400" dirty="0"/>
          </a:p>
        </p:txBody>
      </p:sp>
      <p:sp>
        <p:nvSpPr>
          <p:cNvPr id="16" name="Rectangle 15" hidden="1"/>
          <p:cNvSpPr/>
          <p:nvPr/>
        </p:nvSpPr>
        <p:spPr>
          <a:xfrm>
            <a:off x="4515279" y="2397574"/>
            <a:ext cx="316144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lnSpc>
                <a:spcPct val="115000"/>
              </a:lnSpc>
              <a:spcBef>
                <a:spcPts val="600"/>
              </a:spcBef>
            </a:pP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 منتخب نصاب حصّہ چہارم: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 hidden="1"/>
          <p:cNvSpPr/>
          <p:nvPr/>
        </p:nvSpPr>
        <p:spPr>
          <a:xfrm>
            <a:off x="3883694" y="4384191"/>
            <a:ext cx="4424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4400" dirty="0">
                <a:latin typeface="Jameel Noori Nastaleeq" panose="02000503000000000004" pitchFamily="2" charset="-78"/>
                <a:cs typeface="Jameel Noori Nastaleeq" panose="02000503000000000004" pitchFamily="2" charset="-78"/>
              </a:rPr>
              <a:t>اِس حصّہ میں پانچ اسباق شامل ہیں </a:t>
            </a:r>
            <a:endParaRPr lang="en-US" sz="4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18" name="Rectangle 17" hidden="1"/>
          <p:cNvSpPr/>
          <p:nvPr/>
        </p:nvSpPr>
        <p:spPr>
          <a:xfrm>
            <a:off x="2188520" y="3491710"/>
            <a:ext cx="73196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کے اِس حصّہ کا موضوع ہے  "تواصی بالحق"</a:t>
            </a:r>
            <a:endParaRPr lang="en-US" sz="4400" dirty="0"/>
          </a:p>
        </p:txBody>
      </p:sp>
      <p:sp>
        <p:nvSpPr>
          <p:cNvPr id="19" name="Rectangle 18" hidden="1"/>
          <p:cNvSpPr/>
          <p:nvPr/>
        </p:nvSpPr>
        <p:spPr>
          <a:xfrm>
            <a:off x="4666762" y="2474225"/>
            <a:ext cx="285847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lnSpc>
                <a:spcPct val="115000"/>
              </a:lnSpc>
              <a:spcBef>
                <a:spcPts val="600"/>
              </a:spcBef>
            </a:pP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حصّہ پنجم 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 hidden="1"/>
          <p:cNvSpPr/>
          <p:nvPr/>
        </p:nvSpPr>
        <p:spPr>
          <a:xfrm>
            <a:off x="2034632" y="3482090"/>
            <a:ext cx="81227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کے پانچویں حصّہ کا موضوع ہے "صبر و مصابرت"</a:t>
            </a:r>
            <a:endParaRPr lang="en-US" sz="4400" dirty="0"/>
          </a:p>
        </p:txBody>
      </p:sp>
      <p:sp>
        <p:nvSpPr>
          <p:cNvPr id="21" name="Rectangle 20" hidden="1"/>
          <p:cNvSpPr/>
          <p:nvPr/>
        </p:nvSpPr>
        <p:spPr>
          <a:xfrm>
            <a:off x="4504055" y="2412124"/>
            <a:ext cx="3183885" cy="77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lnSpc>
                <a:spcPct val="115000"/>
              </a:lnSpc>
              <a:spcBef>
                <a:spcPts val="600"/>
              </a:spcBef>
            </a:pP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حصّہ ششم :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 hidden="1"/>
          <p:cNvSpPr/>
          <p:nvPr/>
        </p:nvSpPr>
        <p:spPr>
          <a:xfrm>
            <a:off x="1468770" y="3482090"/>
            <a:ext cx="92544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چھٹا  حصّہ  ایک مکمل سورة یعنی سورة الحدید کے تفصیلی مطالعہ پر مشتمل ہے</a:t>
            </a:r>
            <a:endParaRPr lang="en-US" sz="4400" dirty="0"/>
          </a:p>
        </p:txBody>
      </p:sp>
      <p:sp>
        <p:nvSpPr>
          <p:cNvPr id="23" name="Rectangle 22"/>
          <p:cNvSpPr/>
          <p:nvPr/>
        </p:nvSpPr>
        <p:spPr>
          <a:xfrm>
            <a:off x="7413301" y="2114136"/>
            <a:ext cx="3031599" cy="77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قرآ نِ حکیم کیا ہے؟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33691" y="3414450"/>
            <a:ext cx="9066142" cy="1371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>
            <a:off x="1765737" y="3747795"/>
            <a:ext cx="8474234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3600" dirty="0" smtClean="0">
                <a:effectLst/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وَ اِنْ اَحَدٌ مِّنَ الْمُشْرِكِيْنَ اسْتَجَارَكَ فَاَجِرْهُ حَتّٰى يَسْمَعَ كَلٰمَ اللّٰهِ</a:t>
            </a:r>
            <a:endParaRPr lang="en-US" sz="3600" dirty="0">
              <a:effectLst/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08538" y="4311846"/>
            <a:ext cx="9522372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"</a:t>
            </a:r>
            <a:r>
              <a:rPr lang="ur-PK" sz="32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اور اگر کوئی مشرک تم سے پناہ کاطلب گار ہو تو اُس کو پناہ دو یہاں تک کہ وہ اللہ کا کلام سن لے</a:t>
            </a:r>
            <a:r>
              <a:rPr lang="ur-PK" sz="3200" spc="-2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"</a:t>
            </a:r>
            <a:endParaRPr lang="en-US" sz="32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08538" y="5421836"/>
            <a:ext cx="1829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24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سورۃ التوبۃ</a:t>
            </a:r>
            <a:r>
              <a:rPr lang="ur-PK" sz="2400" baseline="30000" dirty="0">
                <a:latin typeface="Jameel Noori Nastaleeq" panose="02000503000000000004" pitchFamily="2" charset="-78"/>
                <a:ea typeface="Times New Roman" panose="02020603050405020304" pitchFamily="18" charset="0"/>
                <a:cs typeface="Jameel Noori Nastaleeq" panose="02000503000000000004" pitchFamily="2" charset="-78"/>
              </a:rPr>
              <a:t>9</a:t>
            </a:r>
            <a:r>
              <a:rPr lang="ur-PK" sz="24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28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آیت 6 </a:t>
            </a:r>
            <a:endParaRPr lang="en-US" sz="2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17254" y="2193392"/>
            <a:ext cx="5125121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(2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نِ حکیم کی عظمت کا کیا مقام ہے ؟ 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432048" y="2996410"/>
            <a:ext cx="7327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ur-PK" sz="3200" dirty="0"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کی عظمت کی اصل وجہ یہ ہے کہ یہ اللہ کا کلا م ہے۔ </a:t>
            </a:r>
            <a:endParaRPr lang="en-US" sz="3200" dirty="0"/>
          </a:p>
        </p:txBody>
      </p:sp>
      <p:sp>
        <p:nvSpPr>
          <p:cNvPr id="30" name="Rounded Rectangle 29"/>
          <p:cNvSpPr/>
          <p:nvPr/>
        </p:nvSpPr>
        <p:spPr>
          <a:xfrm>
            <a:off x="2564528" y="3675547"/>
            <a:ext cx="7327900" cy="2042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716686" y="3010197"/>
            <a:ext cx="832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1">
              <a:buFont typeface="Arial" panose="020B0604020202020204" pitchFamily="34" charset="0"/>
              <a:buChar char="•"/>
            </a:pPr>
            <a:r>
              <a:rPr lang="ur-PK" sz="3200" dirty="0">
                <a:ea typeface="Calibri" panose="020F0502020204030204" pitchFamily="34" charset="0"/>
                <a:cs typeface="Jameel Noori Nastaleeq" panose="02000503000000000004" pitchFamily="2" charset="-78"/>
              </a:rPr>
              <a:t> کلام اللہ کی وہی تا ثیر ہے جو تاثیر تجلّیِٴ ذاتِ باری تعالیٰ کی ہے</a:t>
            </a:r>
            <a:endParaRPr lang="en-US" sz="3200" dirty="0"/>
          </a:p>
        </p:txBody>
      </p:sp>
      <p:sp>
        <p:nvSpPr>
          <p:cNvPr id="33" name="Rectangle 32"/>
          <p:cNvSpPr/>
          <p:nvPr/>
        </p:nvSpPr>
        <p:spPr>
          <a:xfrm>
            <a:off x="2079521" y="3698564"/>
            <a:ext cx="829791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32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لَوْ اَنْزَلْنَا هٰذَا الْقُرْاٰنَ عَلٰى جَبَلٍ لَّرَاَيْتَهٗ خَاشِعًا مُّتَصَدِّعًا مِّنْ خَشْيَةِ اللّٰهِ١ؕ </a:t>
            </a:r>
            <a:endParaRPr lang="ur-PK" sz="3200" dirty="0" smtClean="0"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  <a:p>
            <a:pPr marL="457200" marR="228600" algn="ct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3200" dirty="0" smtClean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وَ </a:t>
            </a:r>
            <a:r>
              <a:rPr lang="ur-PK" sz="32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تِلْكَ الْاَمْثَالُ نَضْرِبُهَا لِلنَّاسِ لَعَلَّهُمْ </a:t>
            </a:r>
            <a:r>
              <a:rPr lang="ur-PK" sz="3200" dirty="0" smtClean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يَتَفَكَّرُوْنَ</a:t>
            </a:r>
            <a:endParaRPr lang="en-US" sz="3200" dirty="0">
              <a:effectLst/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64527" y="4763465"/>
            <a:ext cx="7327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spcBef>
                <a:spcPts val="0"/>
              </a:spcBef>
              <a:spcAft>
                <a:spcPts val="0"/>
              </a:spcAft>
            </a:pP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"اگر ہم یہ قرآن کسی پہاڑ پر نازل کرتے تو تم دیکھتے کہ وہ اللہ کے خوف سے دبا اور پھٹا جاتا ہے اور یہ </a:t>
            </a:r>
            <a:r>
              <a:rPr lang="ur-PK" sz="28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باتیں </a:t>
            </a: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ہم لوگوں کے لیے بیان کرتے ہیں تاکہ وہ فکر کریں"۔</a:t>
            </a:r>
            <a:endParaRPr lang="en-US" sz="28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64527" y="5740589"/>
            <a:ext cx="165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20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سورۃ الحشر</a:t>
            </a:r>
            <a:r>
              <a:rPr lang="ur-PK" sz="2000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59</a:t>
            </a:r>
            <a:r>
              <a:rPr lang="ur-PK" sz="24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آیت21</a:t>
            </a:r>
            <a:endParaRPr lang="en-US" sz="20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438400" y="3975099"/>
            <a:ext cx="7327900" cy="15748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56290" y="3034574"/>
            <a:ext cx="8710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حکیم، صاحبِ قرآن یعنی نبی کریمﷺ کاایک ایسا معجزہ ہے جس کا مقا بلہ بندوں کا کلا م نہیں کر سکتا</a:t>
            </a:r>
            <a:endParaRPr lang="en-US" sz="28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32048" y="4056214"/>
            <a:ext cx="7327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اَلرَّحْمٰنُۙ۰۰۱عَلَّمَ الْقُرْاٰنَؕ۰۰۲خَلَقَ </a:t>
            </a:r>
            <a:r>
              <a:rPr lang="ar-SA" sz="3200" dirty="0" smtClean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الْاِنْسَانَۙ۰۰۳عَلَّمَهُ الْبَيَانَ۰۰۴</a:t>
            </a:r>
            <a:endParaRPr lang="en-US" sz="3200" dirty="0">
              <a:latin typeface="Al Qalam Quran Publisher" panose="02040503050201020203" pitchFamily="18" charset="-78"/>
              <a:cs typeface="Al Qalam Quran Publisher" panose="02040503050201020203" pitchFamily="18" charset="-7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444753" y="4628017"/>
            <a:ext cx="7327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spcBef>
                <a:spcPts val="0"/>
              </a:spcBef>
              <a:spcAft>
                <a:spcPts val="0"/>
              </a:spcAft>
            </a:pP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"(اللہ جو) نہایت مہربان ہے ۔ اُسی نے قرآن سکھایا۔ انسان کو پیدا کیا۔ </a:t>
            </a:r>
            <a:endParaRPr lang="ur-PK" sz="2800" dirty="0" smtClean="0"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  <a:p>
            <a:pPr marL="457200" marR="228600" algn="ctr" rtl="1">
              <a:spcBef>
                <a:spcPts val="0"/>
              </a:spcBef>
              <a:spcAft>
                <a:spcPts val="0"/>
              </a:spcAft>
            </a:pPr>
            <a:r>
              <a:rPr lang="ur-PK" sz="28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اُسے </a:t>
            </a: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بیان کرنے کی صلاحیت دی"۔</a:t>
            </a:r>
            <a:endParaRPr lang="en-US" sz="28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460519" y="5678089"/>
            <a:ext cx="1376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20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(الرحمٰن</a:t>
            </a:r>
            <a:r>
              <a:rPr lang="ur-PK" sz="2000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55</a:t>
            </a:r>
            <a:r>
              <a:rPr lang="ur-PK" sz="20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: 1-4)</a:t>
            </a:r>
            <a:endParaRPr lang="en-US" sz="20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438400" y="3543299"/>
            <a:ext cx="7327900" cy="15748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" y="2606770"/>
            <a:ext cx="12192000" cy="45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algn="ctr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000" i="1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عظمتِ قرآن بزبانِ صاحبِ قرآن ﷺ</a:t>
            </a:r>
            <a:endParaRPr lang="en-US" sz="4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54348" y="379280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1295" marR="0" indent="-171450" algn="ctr" rtl="1">
              <a:spcBef>
                <a:spcPts val="0"/>
              </a:spcBef>
              <a:spcAft>
                <a:spcPts val="0"/>
              </a:spcAft>
            </a:pPr>
            <a:r>
              <a:rPr lang="en-US" sz="3200" spc="10" dirty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 </a:t>
            </a:r>
            <a:r>
              <a:rPr lang="ur-PK" sz="3200" spc="10" dirty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مَنْ قَالَ بِہٖ صَدَقَ وَمَنْ عَمِلَ بِہٖ اُجِرَ  وَمَنْ حَکَمَ بِہٖ عَدَلَ وَمَنْ دَعَا اِلَیْہِ ھُدِیَ </a:t>
            </a:r>
            <a:r>
              <a:rPr lang="ur-PK" sz="3200" spc="10" dirty="0" smtClean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اِلٰی صِرَاطٍ مُّسْتَقِیْمٍ</a:t>
            </a:r>
            <a:endParaRPr lang="en-US" sz="3200" dirty="0">
              <a:effectLst/>
              <a:latin typeface="noorehira" panose="02000000000000000000" pitchFamily="2" charset="-78"/>
              <a:ea typeface="Calibri" panose="020F0502020204030204" pitchFamily="34" charset="0"/>
              <a:cs typeface="noorehira" panose="02000000000000000000" pitchFamily="2" charset="-7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84464" y="5316319"/>
            <a:ext cx="7635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r-PK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سنن الترمذی، کتاب فضائل القرآن عن رسول اللہ، باب ما جاء فی فضل القرآن، و سنن الدارمی، کتاب فضائل القرآن، باب فضل من قرء القرآن</a:t>
            </a:r>
            <a:endParaRPr lang="en-US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537039" y="2347413"/>
            <a:ext cx="3946914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(3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حکیم کیوں نا زل ہوا ؟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03015" y="3455079"/>
            <a:ext cx="908093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نو عِ انسا نی کی روحانی ضرورت پوری کرنے </a:t>
            </a:r>
            <a:r>
              <a:rPr lang="ur-PK" sz="36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یعنی </a:t>
            </a:r>
            <a:endParaRPr lang="ar-SA" sz="3600" dirty="0" smtClean="0"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  <a:p>
            <a:pPr algn="ctr">
              <a:lnSpc>
                <a:spcPct val="110000"/>
              </a:lnSpc>
            </a:pPr>
            <a:r>
              <a:rPr lang="ur-PK" sz="36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اُس </a:t>
            </a:r>
            <a:r>
              <a:rPr lang="ur-PK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کے لیے ہدا یت کے طور پر نازل ہوا ۔</a:t>
            </a:r>
            <a:endParaRPr lang="en-US" sz="36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364961" y="2257896"/>
            <a:ext cx="4011034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(4 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حکیم کب نا زل ہوا ؟ 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456701" y="3091284"/>
            <a:ext cx="36013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ur-PK" sz="3200" spc="-10" dirty="0">
                <a:ea typeface="Calibri" panose="020F0502020204030204" pitchFamily="34" charset="0"/>
                <a:cs typeface="Jameel Noori Nastaleeq" panose="02000503000000000004" pitchFamily="2" charset="-78"/>
              </a:rPr>
              <a:t>قرآنِ </a:t>
            </a:r>
            <a:r>
              <a:rPr lang="ur-PK" sz="3600" spc="-10" dirty="0">
                <a:ea typeface="Calibri" panose="020F0502020204030204" pitchFamily="34" charset="0"/>
                <a:cs typeface="Jameel Noori Nastaleeq" panose="02000503000000000004" pitchFamily="2" charset="-78"/>
              </a:rPr>
              <a:t>حکیم</a:t>
            </a:r>
            <a:r>
              <a:rPr lang="ur-PK" sz="3200" spc="-10" dirty="0">
                <a:ea typeface="Calibri" panose="020F0502020204030204" pitchFamily="34" charset="0"/>
                <a:cs typeface="Jameel Noori Nastaleeq" panose="02000503000000000004" pitchFamily="2" charset="-78"/>
              </a:rPr>
              <a:t> دو مرا حل میں نازل ہوا۔</a:t>
            </a:r>
            <a:endParaRPr lang="en-US" sz="3200" dirty="0"/>
          </a:p>
        </p:txBody>
      </p:sp>
      <p:sp>
        <p:nvSpPr>
          <p:cNvPr id="49" name="Rectangle 48"/>
          <p:cNvSpPr/>
          <p:nvPr/>
        </p:nvSpPr>
        <p:spPr>
          <a:xfrm>
            <a:off x="1103585" y="3985133"/>
            <a:ext cx="869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ur-PK" sz="28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پہلے مرحلہ </a:t>
            </a:r>
            <a:r>
              <a:rPr lang="ur-PK" sz="36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میں</a:t>
            </a:r>
            <a:r>
              <a:rPr lang="ur-PK" sz="28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قرآنِ حکیم لیلةُ القدر میں لوحِ محفوظ سے دنیوی آسمان تک ایک ہی دفعہ میں نازل کیا گیا </a:t>
            </a:r>
            <a:endParaRPr lang="en-US" sz="2800" spc="-10" dirty="0"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  <a:p>
            <a:pPr algn="r" rtl="1"/>
            <a:r>
              <a:rPr lang="ur-PK" sz="2800" spc="-1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28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پھردوسرے مرحلہ میں دنیوی آسمان سے نبی اکرمﷺپروقفہ وقفہ سے نازل کیا جاتا رہا۔</a:t>
            </a:r>
            <a:endParaRPr lang="en-US" sz="28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558300" y="2254468"/>
            <a:ext cx="3927678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(5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حکیم کہا ں نا زل ہوا ؟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50887" y="3639235"/>
            <a:ext cx="9758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r-PK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 نِ حکیم سرزمینِ حجا ز یعنی مکہ ، مدینہ اور اِ ن شہروں کے ا طراف کے علاقہ میں نازل ہوا ۔ البتہ </a:t>
            </a:r>
            <a:r>
              <a:rPr lang="ur-PK" sz="36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سورۃ البقرۃ</a:t>
            </a:r>
            <a:r>
              <a:rPr lang="ur-PK" sz="3600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2</a:t>
            </a:r>
            <a:r>
              <a:rPr lang="ur-PK" sz="36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کی آخری دو آیا ت نبی اکرمﷺ کومعراج کی شب آسمان پر عطا کی گئیں۔ </a:t>
            </a:r>
            <a:endParaRPr lang="en-US" sz="36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561945" y="2412124"/>
            <a:ext cx="3836307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(6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نِ حکیم کیسے نا زل ہوا ؟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63635" y="3322631"/>
            <a:ext cx="6563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 نِ حکیم کا نزول نبی اکرمﷺ کے قلبِ مبارک پر ہوا۔</a:t>
            </a:r>
            <a:endParaRPr lang="en-US" sz="36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438400" y="4182177"/>
            <a:ext cx="7327900" cy="8597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5" name="Rectangle 54"/>
          <p:cNvSpPr/>
          <p:nvPr/>
        </p:nvSpPr>
        <p:spPr>
          <a:xfrm>
            <a:off x="2438400" y="4527052"/>
            <a:ext cx="7327900" cy="457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0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قُلْ مَنْ كَانَ عَدُوًّا لِّجِبْرِيْلَ فَاِنَّهٗ نَزَّلَهٗ عَلٰى قَلْبِكَ </a:t>
            </a:r>
            <a:endParaRPr lang="en-US" sz="4000" dirty="0">
              <a:effectLst/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542225" y="5222585"/>
            <a:ext cx="179234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228600" algn="just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(البقرۃ</a:t>
            </a:r>
            <a:r>
              <a:rPr lang="ur-PK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2</a:t>
            </a:r>
            <a:r>
              <a:rPr lang="ur-PK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: 97)</a:t>
            </a:r>
            <a:endParaRPr lang="en-US" sz="2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245609" y="2252388"/>
            <a:ext cx="4222631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(7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آ نِ حکیم کے کتنے نا م ہیں؟ 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135117" y="3502306"/>
            <a:ext cx="996380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algn="ctr" rtl="1">
              <a:spcBef>
                <a:spcPts val="0"/>
              </a:spcBef>
              <a:spcAft>
                <a:spcPts val="0"/>
              </a:spcAft>
            </a:pP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علّامہ جلا ل الدین سیو طی﷫ نے ”</a:t>
            </a:r>
            <a:r>
              <a:rPr lang="ur-PK" sz="3200" dirty="0">
                <a:latin typeface="Al_Mushaf" panose="02000000000000000000" pitchFamily="2" charset="-78"/>
                <a:ea typeface="Calibri" panose="020F0502020204030204" pitchFamily="34" charset="0"/>
                <a:cs typeface="Al_Mushaf" panose="02000000000000000000" pitchFamily="2" charset="-78"/>
              </a:rPr>
              <a:t> </a:t>
            </a:r>
            <a:r>
              <a:rPr lang="ur-PK" sz="3200" dirty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الاتقان فی علو م القرآن </a:t>
            </a: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“ میں قرآنِ حکیم کے55 نام نقل کئے ہیں مثلا ً </a:t>
            </a:r>
            <a:endParaRPr lang="en-US" sz="2800" dirty="0" smtClean="0"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  <a:p>
            <a:pPr marL="228600" marR="0" algn="ctr" rtl="1">
              <a:spcBef>
                <a:spcPts val="0"/>
              </a:spcBef>
              <a:spcAft>
                <a:spcPts val="0"/>
              </a:spcAft>
            </a:pPr>
            <a:r>
              <a:rPr lang="ur-PK" sz="3200" dirty="0" smtClean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القرآن</a:t>
            </a:r>
            <a:r>
              <a:rPr lang="ur-PK" sz="3200" dirty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، المصحف، الکتاب، الفرقان، الھدٰی، النور، الموعظہ، الذکر، المھیمن، الحکیم، العزیز، المبین، العلی، الکر یم، المجید، احسن الحدیث </a:t>
            </a:r>
            <a:r>
              <a:rPr lang="ur-PK" sz="32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وغیرہ۔</a:t>
            </a:r>
            <a:endParaRPr lang="en-US" sz="3200" dirty="0">
              <a:effectLst/>
              <a:latin typeface="Jameel Noori Nastaleeq" panose="02000503000000020004" pitchFamily="2" charset="-78"/>
              <a:ea typeface="Calibri" panose="020F0502020204030204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438400" y="4182177"/>
            <a:ext cx="7327900" cy="9329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663990" y="2258556"/>
            <a:ext cx="491993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(8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حکیم کس زبان میں نازل ہوا؟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453185" y="3239833"/>
            <a:ext cx="55627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34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دیہا ت کی خا لص عربی زبان میں نا زل ہوا ۔</a:t>
            </a:r>
            <a:endParaRPr lang="en-US" sz="3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0" y="4318533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r-PK" sz="48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بِلِسَانٍ عَرَبِيٍّ مُّبِيْنٍؕ</a:t>
            </a:r>
            <a:endParaRPr lang="en-US" sz="4800" dirty="0">
              <a:latin typeface="Al Qalam Quran Publisher" panose="02040503050201020203" pitchFamily="18" charset="-78"/>
              <a:cs typeface="Al Qalam Quran Publisher" panose="02040503050201020203" pitchFamily="18" charset="-78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720881" y="5244717"/>
            <a:ext cx="1946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20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(الشعرا ء</a:t>
            </a:r>
            <a:r>
              <a:rPr lang="ur-PK" sz="2000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26</a:t>
            </a:r>
            <a:r>
              <a:rPr lang="ur-PK" sz="20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: 193-195)</a:t>
            </a:r>
            <a:endParaRPr lang="en-US" sz="20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438400" y="4626677"/>
            <a:ext cx="7327900" cy="8597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575484" y="2403084"/>
            <a:ext cx="4222631" cy="457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(9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نِ حکیم کا اُ سلو ب کیا ہے؟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393061" y="3022587"/>
            <a:ext cx="9242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r-PK" sz="3200" spc="-20" dirty="0"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کا اُسلوب تقریری ہے ۔ قرآنِ حکیم کی ہرسورة اللہ تعالیٰ کا ایک خطبہ ہے۔</a:t>
            </a:r>
            <a:endParaRPr lang="en-US" sz="3200" dirty="0"/>
          </a:p>
        </p:txBody>
      </p:sp>
      <p:sp>
        <p:nvSpPr>
          <p:cNvPr id="67" name="Rectangle 66"/>
          <p:cNvSpPr/>
          <p:nvPr/>
        </p:nvSpPr>
        <p:spPr>
          <a:xfrm>
            <a:off x="4623693" y="3611015"/>
            <a:ext cx="5608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r-PK" sz="3200" spc="-10" dirty="0"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کااسلو ب نہ عام نثر کاسا ہے اور نہ ہی شا عرا نہ۔</a:t>
            </a:r>
            <a:endParaRPr lang="en-US" sz="3200" dirty="0"/>
          </a:p>
        </p:txBody>
      </p:sp>
      <p:sp>
        <p:nvSpPr>
          <p:cNvPr id="68" name="Rectangle 67"/>
          <p:cNvSpPr/>
          <p:nvPr/>
        </p:nvSpPr>
        <p:spPr>
          <a:xfrm>
            <a:off x="2438401" y="4903676"/>
            <a:ext cx="73279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228600" algn="ctr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25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وَ مَا عَلَّمْنٰهُ الشِّعْرَ وَ مَا يَنْۢبَغِيْ لَهٗ١ؕ اِنْ هُوَ اِلَّا ذِكْرٌ وَّ قُرْاٰنٌ </a:t>
            </a:r>
            <a:r>
              <a:rPr lang="ur-PK" sz="2500" dirty="0" smtClean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مُّبِيْنٌۙ</a:t>
            </a:r>
            <a:endParaRPr lang="en-US" sz="2500" dirty="0">
              <a:effectLst/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739619" y="5729946"/>
            <a:ext cx="13975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سورۃ یٰس</a:t>
            </a:r>
            <a:r>
              <a:rPr lang="ur-PK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36</a:t>
            </a:r>
            <a:r>
              <a:rPr lang="ur-PK" sz="20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آیت 69</a:t>
            </a:r>
            <a:endParaRPr lang="en-US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-368300"/>
            <a:ext cx="5633156" cy="3168650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-4012" y="772559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ur-PK" sz="5200" b="1" kern="0" spc="50" dirty="0" smtClean="0">
                <a:ln w="0"/>
                <a:solidFill>
                  <a:srgbClr val="ACAEB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mbay Black Unicode" panose="02000000000000000000" pitchFamily="2" charset="-78"/>
                <a:ea typeface="Times New Roman" panose="02020603050405020304" pitchFamily="18" charset="0"/>
                <a:cs typeface="Bombay Black Unicode" panose="02000000000000000000" pitchFamily="2" charset="-78"/>
              </a:rPr>
              <a:t>تعارفِ قرآنِ حکیم</a:t>
            </a:r>
            <a:endParaRPr lang="en-US" sz="5200" b="1" kern="0" spc="50" dirty="0">
              <a:ln w="0"/>
              <a:solidFill>
                <a:srgbClr val="ACAEB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mbay Black Unicode" panose="02000000000000000000" pitchFamily="2" charset="-78"/>
              <a:ea typeface="Times New Roman" panose="02020603050405020304" pitchFamily="18" charset="0"/>
              <a:cs typeface="Bombay Black Unicode" panose="02000000000000000000" pitchFamily="2" charset="-78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88198" y="2357285"/>
            <a:ext cx="6292107" cy="77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ur-PK" sz="4000" dirty="0" smtClean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10) قر </a:t>
            </a: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آنِ حکیم کی ترتیب و تد وین کس طرح ہوئی؟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905598" y="3134164"/>
            <a:ext cx="6444393" cy="2608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ur-PK" sz="40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قرآ نِ حکیم کی ترتیب دو اعتبارات سے </a:t>
            </a:r>
            <a:r>
              <a:rPr lang="ur-PK" sz="4000" dirty="0" smtClean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ہے</a:t>
            </a:r>
          </a:p>
          <a:p>
            <a:pPr algn="r">
              <a:lnSpc>
                <a:spcPct val="150000"/>
              </a:lnSpc>
            </a:pPr>
            <a:r>
              <a:rPr lang="ur-PK" sz="3600" dirty="0" smtClean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 </a:t>
            </a:r>
            <a:r>
              <a:rPr lang="ur-PK" sz="36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ترتیبِ نزولی جس کے اعتبار سے پہلی سورة "</a:t>
            </a:r>
            <a:r>
              <a:rPr lang="ur-PK" sz="3600" dirty="0" smtClean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العلق"ہے</a:t>
            </a:r>
            <a:r>
              <a:rPr lang="ur-PK" sz="36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 ۔</a:t>
            </a:r>
            <a:r>
              <a:rPr lang="ur-PK" sz="3600" dirty="0" smtClean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n-US" sz="36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 </a:t>
            </a:r>
            <a:r>
              <a:rPr lang="ur-PK" sz="36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ترتیبِ تلاوت جس کے اعتبار سے پہلی سورة  "الفاتحہ" ہے۔</a:t>
            </a:r>
            <a:endParaRPr lang="en-US" sz="36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080718" y="2054330"/>
            <a:ext cx="5208478" cy="77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ur-PK" sz="4000" dirty="0" smtClean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11) قرآنِ </a:t>
            </a: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حکیم کی تر کیب و تقسیم کیا ہے؟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650057" y="2831209"/>
            <a:ext cx="3140603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3500" dirty="0">
                <a:ea typeface="Calibri" panose="020F0502020204030204" pitchFamily="34" charset="0"/>
                <a:cs typeface="Jameel Noori Nastaleeq" panose="02000503000000020004" pitchFamily="2" charset="-78"/>
              </a:rPr>
              <a:t>آیات کی تعداد6236 ہے ۔</a:t>
            </a:r>
            <a:endParaRPr lang="en-US" sz="3500" dirty="0"/>
          </a:p>
          <a:p>
            <a:endParaRPr lang="en-US" sz="3500" dirty="0"/>
          </a:p>
        </p:txBody>
      </p:sp>
      <p:sp>
        <p:nvSpPr>
          <p:cNvPr id="77" name="Rectangle 76"/>
          <p:cNvSpPr/>
          <p:nvPr/>
        </p:nvSpPr>
        <p:spPr>
          <a:xfrm>
            <a:off x="6461592" y="3472966"/>
            <a:ext cx="316625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r-PK" sz="3500" dirty="0">
                <a:ea typeface="Calibri" panose="020F0502020204030204" pitchFamily="34" charset="0"/>
                <a:cs typeface="Jameel Noori Nastaleeq" panose="02000503000000020004" pitchFamily="2" charset="-78"/>
              </a:rPr>
              <a:t>سورتوں کی تعداد 114 </a:t>
            </a:r>
            <a:r>
              <a:rPr lang="ur-PK" sz="3500" dirty="0" smtClean="0">
                <a:ea typeface="Calibri" panose="020F0502020204030204" pitchFamily="34" charset="0"/>
                <a:cs typeface="Jameel Noori Nastaleeq" panose="02000503000000020004" pitchFamily="2" charset="-78"/>
              </a:rPr>
              <a:t>ہے۔</a:t>
            </a:r>
            <a:endParaRPr lang="en-US" sz="3500" dirty="0"/>
          </a:p>
        </p:txBody>
      </p:sp>
      <p:sp>
        <p:nvSpPr>
          <p:cNvPr id="78" name="Rectangle 77"/>
          <p:cNvSpPr/>
          <p:nvPr/>
        </p:nvSpPr>
        <p:spPr>
          <a:xfrm>
            <a:off x="6217246" y="4189036"/>
            <a:ext cx="357341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r-PK" sz="3500" dirty="0">
                <a:ea typeface="Calibri" panose="020F0502020204030204" pitchFamily="34" charset="0"/>
                <a:cs typeface="Jameel Noori Nastaleeq" panose="02000503000000020004" pitchFamily="2" charset="-78"/>
              </a:rPr>
              <a:t>منازل یا </a:t>
            </a:r>
            <a:r>
              <a:rPr lang="ur-PK" sz="3500" dirty="0" smtClean="0">
                <a:ea typeface="Calibri" panose="020F0502020204030204" pitchFamily="34" charset="0"/>
                <a:cs typeface="Jameel Noori Nastaleeq" panose="02000503000000020004" pitchFamily="2" charset="-78"/>
              </a:rPr>
              <a:t>احزاب کی </a:t>
            </a:r>
            <a:r>
              <a:rPr lang="ur-PK" sz="3500" dirty="0">
                <a:ea typeface="Calibri" panose="020F0502020204030204" pitchFamily="34" charset="0"/>
                <a:cs typeface="Jameel Noori Nastaleeq" panose="02000503000000020004" pitchFamily="2" charset="-78"/>
              </a:rPr>
              <a:t>تعداد7ہے۔</a:t>
            </a:r>
            <a:endParaRPr lang="en-US" sz="3500" dirty="0"/>
          </a:p>
        </p:txBody>
      </p:sp>
      <p:sp>
        <p:nvSpPr>
          <p:cNvPr id="79" name="Rectangle 78"/>
          <p:cNvSpPr/>
          <p:nvPr/>
        </p:nvSpPr>
        <p:spPr>
          <a:xfrm>
            <a:off x="6236370" y="4912311"/>
            <a:ext cx="361669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3500" dirty="0">
                <a:ea typeface="Calibri" panose="020F0502020204030204" pitchFamily="34" charset="0"/>
                <a:cs typeface="Jameel Noori Nastaleeq" panose="02000503000000020004" pitchFamily="2" charset="-78"/>
              </a:rPr>
              <a:t>رکوعوں کی کل تعداد558 </a:t>
            </a:r>
            <a:r>
              <a:rPr lang="ur-PK" sz="3500" dirty="0" smtClean="0">
                <a:ea typeface="Calibri" panose="020F0502020204030204" pitchFamily="34" charset="0"/>
                <a:cs typeface="Jameel Noori Nastaleeq" panose="02000503000000020004" pitchFamily="2" charset="-78"/>
              </a:rPr>
              <a:t>ہے۔</a:t>
            </a:r>
            <a:endParaRPr lang="en-US" sz="3500" dirty="0"/>
          </a:p>
        </p:txBody>
      </p:sp>
      <p:sp>
        <p:nvSpPr>
          <p:cNvPr id="80" name="Rectangle 79"/>
          <p:cNvSpPr/>
          <p:nvPr/>
        </p:nvSpPr>
        <p:spPr>
          <a:xfrm>
            <a:off x="7046687" y="5543253"/>
            <a:ext cx="258115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r-PK" sz="3500" dirty="0">
                <a:ea typeface="Calibri" panose="020F0502020204030204" pitchFamily="34" charset="0"/>
                <a:cs typeface="Jameel Noori Nastaleeq" panose="02000503000000020004" pitchFamily="2" charset="-78"/>
              </a:rPr>
              <a:t>پاروں کی تعداد30 ہے </a:t>
            </a:r>
            <a:endParaRPr lang="en-US" sz="3500" dirty="0"/>
          </a:p>
        </p:txBody>
      </p:sp>
      <p:sp>
        <p:nvSpPr>
          <p:cNvPr id="81" name="Rectangle 80"/>
          <p:cNvSpPr/>
          <p:nvPr/>
        </p:nvSpPr>
        <p:spPr>
          <a:xfrm>
            <a:off x="5324656" y="2324149"/>
            <a:ext cx="5290231" cy="77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ur-PK" sz="4000" dirty="0" smtClean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12) قرآ </a:t>
            </a: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نِ حکیم کے فہم سے کیا مراد ہے؟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969771" y="3346701"/>
            <a:ext cx="170271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ur-PK" sz="35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تذ کر اور تد بر :</a:t>
            </a:r>
            <a:endParaRPr lang="en-US" sz="3500" dirty="0">
              <a:effectLst/>
              <a:latin typeface="Jameel Noori Nastaleeq" panose="02000503000000020004" pitchFamily="2" charset="-78"/>
              <a:ea typeface="Calibri" panose="020F0502020204030204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1960197" y="4057056"/>
            <a:ext cx="8068223" cy="8597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960197" y="4411002"/>
            <a:ext cx="8661346" cy="457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marR="228600" algn="just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0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كِتٰبٌ اَنْزَلْنٰهُ اِلَيْكَ مُبٰرَكٌ لِّيَدَّبَّرُوْۤا اٰيٰتِهٖ وَ لِيَتَذَكَّرَ اُولُوا الْاَلْبَابِ۰۰۲۹</a:t>
            </a:r>
            <a:endParaRPr lang="en-US" sz="4000" dirty="0">
              <a:effectLst/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295615" y="5009115"/>
            <a:ext cx="1935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Jameel Noori Nastaleeq" panose="02000503000000020004" pitchFamily="2" charset="-78"/>
                <a:ea typeface="Calibri" panose="020F0502020204030204" pitchFamily="34" charset="0"/>
              </a:rPr>
              <a:t> </a:t>
            </a:r>
            <a:r>
              <a:rPr lang="ur-PK" sz="2000" spc="-20" dirty="0">
                <a:latin typeface="Cambria" panose="02040503050406030204" pitchFamily="18" charset="0"/>
                <a:ea typeface="Calibri" panose="020F0502020204030204" pitchFamily="34" charset="0"/>
                <a:cs typeface="noorehira" panose="02000000000000000000" pitchFamily="2" charset="-78"/>
              </a:rPr>
              <a:t>سورۃ  ص</a:t>
            </a:r>
            <a:r>
              <a:rPr lang="ur-PK" sz="2000" spc="-20" baseline="30000" dirty="0">
                <a:latin typeface="Cambria" panose="02040503050406030204" pitchFamily="18" charset="0"/>
                <a:ea typeface="Calibri" panose="020F0502020204030204" pitchFamily="34" charset="0"/>
                <a:cs typeface="noorehira" panose="02000000000000000000" pitchFamily="2" charset="-78"/>
              </a:rPr>
              <a:t>38</a:t>
            </a:r>
            <a:r>
              <a:rPr lang="ur-PK" sz="2000" spc="-20" dirty="0">
                <a:latin typeface="Cambria" panose="02040503050406030204" pitchFamily="18" charset="0"/>
                <a:ea typeface="Calibri" panose="020F0502020204030204" pitchFamily="34" charset="0"/>
                <a:cs typeface="noorehira" panose="02000000000000000000" pitchFamily="2" charset="-78"/>
              </a:rPr>
              <a:t> </a:t>
            </a:r>
            <a:r>
              <a:rPr lang="ur-PK" sz="2400" dirty="0">
                <a:ea typeface="Calibri" panose="020F0502020204030204" pitchFamily="34" charset="0"/>
                <a:cs typeface="Jameel Noori Nastaleeq" panose="02000503000000020004" pitchFamily="2" charset="-78"/>
              </a:rPr>
              <a:t> کی آیت 29</a:t>
            </a:r>
            <a:endParaRPr lang="en-US" sz="2400" dirty="0"/>
          </a:p>
        </p:txBody>
      </p:sp>
      <p:sp>
        <p:nvSpPr>
          <p:cNvPr id="86" name="Rectangle 85"/>
          <p:cNvSpPr/>
          <p:nvPr/>
        </p:nvSpPr>
        <p:spPr>
          <a:xfrm>
            <a:off x="3835627" y="3823758"/>
            <a:ext cx="583685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r-PK" sz="3500" dirty="0">
                <a:ea typeface="Calibri" panose="020F0502020204030204" pitchFamily="34" charset="0"/>
                <a:cs typeface="Jameel Noori Nastaleeq" panose="02000503000000020004" pitchFamily="2" charset="-78"/>
              </a:rPr>
              <a:t>تذکر کے معنی ہیں یادد ہانی حاصل کرنا یا نصیحت اخذکرنا ۔ </a:t>
            </a:r>
            <a:endParaRPr lang="en-US" sz="3500" dirty="0"/>
          </a:p>
        </p:txBody>
      </p:sp>
      <p:sp>
        <p:nvSpPr>
          <p:cNvPr id="87" name="Rounded Rectangle 86"/>
          <p:cNvSpPr/>
          <p:nvPr/>
        </p:nvSpPr>
        <p:spPr>
          <a:xfrm>
            <a:off x="2438400" y="4626677"/>
            <a:ext cx="7327900" cy="8597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42019" y="4808646"/>
            <a:ext cx="498405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35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وَ لَقَدْ يَسَّرْنَا الْقُرْاٰنَ لِلذِّكْرِ فَهَلْ مِنْ مُّدَّكِرٍ۰۰۱۷ </a:t>
            </a:r>
            <a:endParaRPr lang="en-US" sz="3500" dirty="0">
              <a:latin typeface="Al Qalam Quran Publisher" panose="02040503050201020203" pitchFamily="18" charset="-78"/>
              <a:cs typeface="Al Qalam Quran Publisher" panose="02040503050201020203" pitchFamily="18" charset="-78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95615" y="5531924"/>
            <a:ext cx="23837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2200" spc="-2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(القمر</a:t>
            </a:r>
            <a:r>
              <a:rPr lang="ur-PK" sz="2200" spc="-20" baseline="300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54</a:t>
            </a:r>
            <a:r>
              <a:rPr lang="ur-PK" sz="2200" spc="-2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 :17، 22، 32، 40)</a:t>
            </a:r>
            <a:endParaRPr lang="en-US" sz="2200" dirty="0">
              <a:latin typeface="Al Qalam Quran Publisher" panose="02040503050201020203" pitchFamily="18" charset="-78"/>
              <a:cs typeface="Al Qalam Quran Publisher" panose="02040503050201020203" pitchFamily="18" charset="-78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305854" y="3831475"/>
            <a:ext cx="336662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500" spc="-10" dirty="0">
                <a:ea typeface="Calibri" panose="020F0502020204030204" pitchFamily="34" charset="0"/>
                <a:cs typeface="Jameel Noori Nastaleeq" panose="02000503000000020004" pitchFamily="2" charset="-78"/>
              </a:rPr>
              <a:t>تدبر کے معنی ہیں گہرا غور وفکر ۔ </a:t>
            </a:r>
            <a:endParaRPr lang="en-US" sz="3500" dirty="0"/>
          </a:p>
        </p:txBody>
      </p:sp>
      <p:sp>
        <p:nvSpPr>
          <p:cNvPr id="91" name="Rectangle 90"/>
          <p:cNvSpPr/>
          <p:nvPr/>
        </p:nvSpPr>
        <p:spPr>
          <a:xfrm>
            <a:off x="4972172" y="2369120"/>
            <a:ext cx="3956532" cy="3432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marR="0" lvl="0" indent="-68580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</a:pPr>
            <a:r>
              <a:rPr lang="ur-PK" sz="38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محکم اور متشابہ </a:t>
            </a:r>
            <a:r>
              <a:rPr lang="ur-PK" sz="3800" dirty="0" smtClean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آیات</a:t>
            </a:r>
            <a:endParaRPr lang="en-US" sz="3800" dirty="0" smtClean="0">
              <a:latin typeface="Jameel Noori Nastaleeq" panose="02000503000000020004" pitchFamily="2" charset="-78"/>
              <a:ea typeface="Calibri" panose="020F0502020204030204" pitchFamily="34" charset="0"/>
              <a:cs typeface="Jameel Noori Nastaleeq" panose="02000503000000020004" pitchFamily="2" charset="-78"/>
            </a:endParaRPr>
          </a:p>
          <a:p>
            <a:pPr marL="685800" indent="-685800" algn="just" rtl="1">
              <a:lnSpc>
                <a:spcPct val="115000"/>
              </a:lnSpc>
              <a:buSzPts val="1000"/>
              <a:buFont typeface="Arial" panose="020B0604020202020204" pitchFamily="34" charset="0"/>
              <a:buChar char="•"/>
            </a:pPr>
            <a:r>
              <a:rPr lang="ur-PK" sz="38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تاویلِ خاص اور تاویل </a:t>
            </a:r>
            <a:r>
              <a:rPr lang="ur-PK" sz="3800" dirty="0" smtClean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عام</a:t>
            </a:r>
            <a:endParaRPr lang="en-US" sz="38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685800" lvl="0" indent="-685800" algn="just" rtl="1">
              <a:lnSpc>
                <a:spcPct val="115000"/>
              </a:lnSpc>
              <a:buSzPts val="1000"/>
              <a:buFont typeface="Arial" panose="020B0604020202020204" pitchFamily="34" charset="0"/>
              <a:buChar char="•"/>
            </a:pPr>
            <a:r>
              <a:rPr lang="ur-PK" sz="38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عقا ئد اور اوامر و نواہی کا فہم </a:t>
            </a:r>
            <a:endParaRPr lang="en-US" sz="38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685800" indent="-685800" algn="just" rtl="1">
              <a:lnSpc>
                <a:spcPct val="115000"/>
              </a:lnSpc>
              <a:buSzPts val="1000"/>
              <a:buFont typeface="Arial" panose="020B0604020202020204" pitchFamily="34" charset="0"/>
              <a:buChar char="•"/>
            </a:pPr>
            <a:r>
              <a:rPr lang="ur-PK" sz="38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سا ئنسی حقا ئق کا </a:t>
            </a:r>
            <a:r>
              <a:rPr lang="ur-PK" sz="3800" dirty="0" smtClean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فہم</a:t>
            </a:r>
            <a:endParaRPr lang="en-US" sz="38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685800" lvl="0" indent="-685800" algn="just" rtl="1">
              <a:lnSpc>
                <a:spcPct val="115000"/>
              </a:lnSpc>
              <a:buSzPts val="1000"/>
              <a:buFont typeface="Arial" panose="020B0604020202020204" pitchFamily="34" charset="0"/>
              <a:buChar char="•"/>
            </a:pPr>
            <a:r>
              <a:rPr lang="ur-PK" sz="38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قرآنِ حکیم کااصل </a:t>
            </a:r>
            <a:r>
              <a:rPr lang="ur-PK" sz="3800" dirty="0" smtClean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فہم</a:t>
            </a:r>
            <a:endParaRPr lang="en-US" sz="38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738858" y="3206303"/>
            <a:ext cx="87242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ur-PK" sz="3000" dirty="0" smtClean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ایما </a:t>
            </a:r>
            <a:r>
              <a:rPr lang="ur-PK" sz="30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ن و تعظیم یعنی دل کی گہرائیوں سے ما ننا کہ قرآ نِ حکیم اللہ کا کلا م ہے۔ </a:t>
            </a:r>
            <a:endParaRPr lang="en-US" sz="3000" dirty="0">
              <a:latin typeface="Jameel Noori Nastaleeq" panose="02000503000000020004" pitchFamily="2" charset="-78"/>
              <a:ea typeface="Calibri" panose="020F0502020204030204" pitchFamily="34" charset="0"/>
              <a:cs typeface="Jameel Noori Nastaleeq" panose="02000503000000020004" pitchFamily="2" charset="-78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ur-PK" sz="30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تلاوت یعنی آ دا ب کے سا تھ رو زا نہ قرآ نِ حکیم پڑ ھنا ۔</a:t>
            </a:r>
            <a:endParaRPr lang="en-US" sz="3000" dirty="0">
              <a:latin typeface="Jameel Noori Nastaleeq" panose="02000503000000020004" pitchFamily="2" charset="-78"/>
              <a:ea typeface="Calibri" panose="020F0502020204030204" pitchFamily="34" charset="0"/>
              <a:cs typeface="Jameel Noori Nastaleeq" panose="02000503000000020004" pitchFamily="2" charset="-78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ur-PK" sz="30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تفہیم یعنی قرآ نِ حکیم کو سمجھنا اور اِس پر غور و فکر کر نا ۔</a:t>
            </a:r>
            <a:endParaRPr lang="en-US" sz="3000" dirty="0">
              <a:latin typeface="Jameel Noori Nastaleeq" panose="02000503000000020004" pitchFamily="2" charset="-78"/>
              <a:ea typeface="Calibri" panose="020F0502020204030204" pitchFamily="34" charset="0"/>
              <a:cs typeface="Jameel Noori Nastaleeq" panose="02000503000000020004" pitchFamily="2" charset="-78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ur-PK" sz="30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عمل یعنی قرآ نِ حکیم کے احکامات پر انفرا دی زندگی میں عمل کر نا اوراجتماعی زندگی میں ان کے نفاذ کے لیے کو شش کر نا ۔</a:t>
            </a:r>
            <a:endParaRPr lang="en-US" sz="3000" dirty="0">
              <a:latin typeface="Jameel Noori Nastaleeq" panose="02000503000000020004" pitchFamily="2" charset="-78"/>
              <a:ea typeface="Calibri" panose="020F0502020204030204" pitchFamily="34" charset="0"/>
              <a:cs typeface="Jameel Noori Nastaleeq" panose="02000503000000020004" pitchFamily="2" charset="-78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ur-PK" sz="30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تبلیغ یعنی قرآ نِ حکیم کی تعلیما ت دو سروں تک پہنچا نا ۔ </a:t>
            </a:r>
            <a:endParaRPr lang="en-US" sz="3000" dirty="0">
              <a:effectLst/>
              <a:latin typeface="Jameel Noori Nastaleeq" panose="02000503000000020004" pitchFamily="2" charset="-78"/>
              <a:ea typeface="Calibri" panose="020F0502020204030204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618721" y="2359915"/>
            <a:ext cx="61237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r" rtl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(14</a:t>
            </a:r>
            <a:r>
              <a:rPr lang="ur-PK" sz="40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قرآ نِ حکیم کے ایک مسلمان پر کیا حقو ق ہیں؟</a:t>
            </a:r>
            <a:endParaRPr lang="en-US" sz="4000" dirty="0">
              <a:latin typeface="Jameel Noori Nastaleeq" panose="02000503000000020004" pitchFamily="2" charset="-78"/>
              <a:ea typeface="Calibri" panose="020F0502020204030204" pitchFamily="34" charset="0"/>
              <a:cs typeface="Jameel Noori Nastaleeq" panose="02000503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412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1200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6" presetClass="entr" presetSubtype="37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96" repeatCount="indefinite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 animBg="1"/>
      <p:bldP spid="30" grpId="1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 animBg="1"/>
      <p:bldP spid="36" grpId="1" animBg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 animBg="1"/>
      <p:bldP spid="54" grpId="1" animBg="1"/>
      <p:bldP spid="55" grpId="0" build="allAtOnce"/>
      <p:bldP spid="56" grpId="0"/>
      <p:bldP spid="56" grpId="1"/>
      <p:bldP spid="57" grpId="0"/>
      <p:bldP spid="57" grpId="1"/>
      <p:bldP spid="58" grpId="0"/>
      <p:bldP spid="58" grpId="1"/>
      <p:bldP spid="59" grpId="0" animBg="1"/>
      <p:bldP spid="59" grpId="1" animBg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 animBg="1"/>
      <p:bldP spid="64" grpId="1" animBg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2" grpId="0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 animBg="1"/>
      <p:bldP spid="83" grpId="1" animBg="1"/>
      <p:bldP spid="84" grpId="0"/>
      <p:bldP spid="84" grpId="1"/>
      <p:bldP spid="85" grpId="0"/>
      <p:bldP spid="85" grpId="1"/>
      <p:bldP spid="86" grpId="0"/>
      <p:bldP spid="86" grpId="1"/>
      <p:bldP spid="87" grpId="0" animBg="1"/>
      <p:bldP spid="87" grpId="1" animBg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sh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-1455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4688" y="2591316"/>
            <a:ext cx="8079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l" rtl="1">
              <a:buFont typeface="Arial" panose="020B0604020202020204" pitchFamily="34" charset="0"/>
              <a:buChar char="•"/>
            </a:pPr>
            <a:r>
              <a:rPr lang="en-US" sz="4400" dirty="0" smtClean="0">
                <a:effectLst/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4400" dirty="0" smtClean="0">
                <a:effectLst/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کی روشنی میں دینِ اسلام کا جامع تصور کیا ہے؟ </a:t>
            </a:r>
            <a:endParaRPr lang="en-US" sz="4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7185" y="3870523"/>
            <a:ext cx="73869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l" rtl="1">
              <a:buFont typeface="Arial" panose="020B0604020202020204" pitchFamily="34" charset="0"/>
              <a:buChar char="•"/>
            </a:pPr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دینِ اسلام کے ایک مسلمان سے عملی </a:t>
            </a:r>
            <a:r>
              <a:rPr lang="ur-PK" sz="44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تقاضے</a:t>
            </a:r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 کیا ہیں؟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0" y="752511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ur-PK" sz="5200" b="1" kern="0" spc="50" dirty="0" smtClean="0">
                <a:ln w="0"/>
                <a:solidFill>
                  <a:srgbClr val="ACAEB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mbay Black Unicode" panose="02000000000000000000" pitchFamily="2" charset="-78"/>
                <a:ea typeface="Times New Roman" panose="02020603050405020304" pitchFamily="18" charset="0"/>
                <a:cs typeface="Bombay Black Unicode" panose="02000000000000000000" pitchFamily="2" charset="-78"/>
              </a:rPr>
              <a:t>تعارف</a:t>
            </a:r>
            <a:endParaRPr lang="en-US" sz="5200" b="1" kern="0" spc="50" dirty="0">
              <a:ln w="0"/>
              <a:solidFill>
                <a:srgbClr val="ACAEB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mbay Black Unicode" panose="02000000000000000000" pitchFamily="2" charset="-78"/>
              <a:ea typeface="Times New Roman" panose="02020603050405020304" pitchFamily="18" charset="0"/>
              <a:cs typeface="Bombay Black Unicode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1533" y="2397574"/>
            <a:ext cx="2888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4000" dirty="0"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حصّہ اوّل </a:t>
            </a:r>
            <a:r>
              <a:rPr lang="ur-PK" sz="4000" dirty="0" smtClean="0">
                <a:ea typeface="Calibri" panose="020F0502020204030204" pitchFamily="34" charset="0"/>
                <a:cs typeface="Jameel Noori Nastaleeq" panose="02000503000000000004" pitchFamily="2" charset="-78"/>
              </a:rPr>
              <a:t>: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2574843" y="3543645"/>
            <a:ext cx="7042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40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اِس حصّہ میں سورةالعصر سمیت چار مقاماتِ قرآنی شامل ہیں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4629092" y="2397574"/>
            <a:ext cx="29338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4000" dirty="0"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حصّہ دوم : 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2478984" y="3429000"/>
            <a:ext cx="72340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r-PK" sz="4400" spc="-1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کے دوسرے حصّہ کا موضوع ہے "ایمان"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3883695" y="4291579"/>
            <a:ext cx="4424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r-PK" sz="4400" dirty="0">
                <a:latin typeface="Jameel Noori Nastaleeq" panose="02000503000000000004" pitchFamily="2" charset="-78"/>
                <a:cs typeface="Jameel Noori Nastaleeq" panose="02000503000000000004" pitchFamily="2" charset="-78"/>
              </a:rPr>
              <a:t>اِس حصّہ میں پانچ اسباق شامل ہیں </a:t>
            </a:r>
            <a:endParaRPr lang="en-US" sz="4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3695" y="4367127"/>
            <a:ext cx="4424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ur-PK" sz="4400" dirty="0">
                <a:latin typeface="Jameel Noori Nastaleeq" panose="02000503000000000004" pitchFamily="2" charset="-78"/>
                <a:cs typeface="Jameel Noori Nastaleeq" panose="02000503000000000004" pitchFamily="2" charset="-78"/>
              </a:rPr>
              <a:t>اِس حصّہ میں پانچ اسباق شامل ہیں </a:t>
            </a:r>
            <a:endParaRPr lang="en-US" sz="4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66574" y="2351491"/>
            <a:ext cx="3058851" cy="77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  <a:spcBef>
                <a:spcPts val="600"/>
              </a:spcBef>
            </a:pP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 منتخب نصاب حصّہ سوم :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36030" y="3440765"/>
            <a:ext cx="49199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اِس حصّہ کا موضوع ہے "عملِ صالح "</a:t>
            </a:r>
            <a:endParaRPr lang="en-US" sz="4400" dirty="0"/>
          </a:p>
        </p:txBody>
      </p:sp>
      <p:sp>
        <p:nvSpPr>
          <p:cNvPr id="16" name="Rectangle 15"/>
          <p:cNvSpPr/>
          <p:nvPr/>
        </p:nvSpPr>
        <p:spPr>
          <a:xfrm>
            <a:off x="4515279" y="2397574"/>
            <a:ext cx="316144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lnSpc>
                <a:spcPct val="115000"/>
              </a:lnSpc>
              <a:spcBef>
                <a:spcPts val="600"/>
              </a:spcBef>
            </a:pP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 منتخب نصاب حصّہ چہارم: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83694" y="4384191"/>
            <a:ext cx="4424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4400" dirty="0">
                <a:latin typeface="Jameel Noori Nastaleeq" panose="02000503000000000004" pitchFamily="2" charset="-78"/>
                <a:cs typeface="Jameel Noori Nastaleeq" panose="02000503000000000004" pitchFamily="2" charset="-78"/>
              </a:rPr>
              <a:t>اِس حصّہ میں پانچ اسباق شامل ہیں </a:t>
            </a:r>
            <a:endParaRPr lang="en-US" sz="4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88520" y="3491710"/>
            <a:ext cx="73196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کے اِس حصّہ کا موضوع ہے  "تواصی بالحق"</a:t>
            </a:r>
            <a:endParaRPr lang="en-US" sz="4400" dirty="0"/>
          </a:p>
        </p:txBody>
      </p:sp>
      <p:sp>
        <p:nvSpPr>
          <p:cNvPr id="19" name="Rectangle 18"/>
          <p:cNvSpPr/>
          <p:nvPr/>
        </p:nvSpPr>
        <p:spPr>
          <a:xfrm>
            <a:off x="4666762" y="2474225"/>
            <a:ext cx="285847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lnSpc>
                <a:spcPct val="115000"/>
              </a:lnSpc>
              <a:spcBef>
                <a:spcPts val="600"/>
              </a:spcBef>
            </a:pP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حصّہ پنجم 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34632" y="3482090"/>
            <a:ext cx="81227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کے پانچویں حصّہ کا موضوع ہے "صبر و مصابرت"</a:t>
            </a:r>
            <a:endParaRPr lang="en-US" sz="4400" dirty="0"/>
          </a:p>
        </p:txBody>
      </p:sp>
      <p:sp>
        <p:nvSpPr>
          <p:cNvPr id="21" name="Rectangle 20"/>
          <p:cNvSpPr/>
          <p:nvPr/>
        </p:nvSpPr>
        <p:spPr>
          <a:xfrm>
            <a:off x="4504055" y="2412124"/>
            <a:ext cx="3183885" cy="77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lnSpc>
                <a:spcPct val="115000"/>
              </a:lnSpc>
              <a:spcBef>
                <a:spcPts val="600"/>
              </a:spcBef>
            </a:pP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منتخب نصاب حصّہ ششم :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68770" y="3482090"/>
            <a:ext cx="92544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4400" dirty="0" smtClean="0">
                <a:effectLst/>
                <a:ea typeface="Calibri" panose="020F0502020204030204" pitchFamily="34" charset="0"/>
                <a:cs typeface="Jameel Noori Nastaleeq" panose="02000503000000000004" pitchFamily="2" charset="-78"/>
              </a:rPr>
              <a:t>چھٹا  حصّہ  ایک مکمل سورة یعنی سورة الحدید کے تفصیلی مطالعہ پر مشتمل ہے</a:t>
            </a:r>
            <a:endParaRPr lang="en-US" sz="4400" dirty="0"/>
          </a:p>
        </p:txBody>
      </p:sp>
      <p:sp>
        <p:nvSpPr>
          <p:cNvPr id="23" name="Rectangle 22" hidden="1"/>
          <p:cNvSpPr/>
          <p:nvPr/>
        </p:nvSpPr>
        <p:spPr>
          <a:xfrm>
            <a:off x="7413301" y="2114136"/>
            <a:ext cx="3031599" cy="77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</a:pPr>
            <a:r>
              <a:rPr lang="ur-PK" sz="4000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قرآ نِ حکیم کیا ہے؟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 hidden="1"/>
          <p:cNvSpPr/>
          <p:nvPr/>
        </p:nvSpPr>
        <p:spPr>
          <a:xfrm>
            <a:off x="1433691" y="3414450"/>
            <a:ext cx="9066142" cy="1371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 hidden="1"/>
          <p:cNvSpPr/>
          <p:nvPr/>
        </p:nvSpPr>
        <p:spPr>
          <a:xfrm>
            <a:off x="1765737" y="3747795"/>
            <a:ext cx="8474234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3600" dirty="0" smtClean="0">
                <a:effectLst/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وَ اِنْ اَحَدٌ مِّنَ الْمُشْرِكِيْنَ اسْتَجَارَكَ فَاَجِرْهُ حَتّٰى يَسْمَعَ كَلٰمَ اللّٰهِ</a:t>
            </a:r>
            <a:endParaRPr lang="en-US" sz="3600" dirty="0">
              <a:effectLst/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</p:txBody>
      </p:sp>
      <p:sp>
        <p:nvSpPr>
          <p:cNvPr id="26" name="Rectangle 25" hidden="1"/>
          <p:cNvSpPr/>
          <p:nvPr/>
        </p:nvSpPr>
        <p:spPr>
          <a:xfrm>
            <a:off x="1308538" y="4311846"/>
            <a:ext cx="9522372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"</a:t>
            </a:r>
            <a:r>
              <a:rPr lang="ur-PK" sz="32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اور اگر کوئی مشرک تم سے پناہ کاطلب گار ہو تو اُس کو پناہ دو یہاں تک کہ وہ اللہ کا کلام سن لے</a:t>
            </a:r>
            <a:r>
              <a:rPr lang="ur-PK" sz="3200" spc="-2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"</a:t>
            </a:r>
            <a:endParaRPr lang="en-US" sz="32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27" name="Rectangle 26" hidden="1"/>
          <p:cNvSpPr/>
          <p:nvPr/>
        </p:nvSpPr>
        <p:spPr>
          <a:xfrm>
            <a:off x="1308538" y="5421836"/>
            <a:ext cx="1829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24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سورۃ التوبۃ</a:t>
            </a:r>
            <a:r>
              <a:rPr lang="ur-PK" sz="2400" baseline="30000" dirty="0">
                <a:latin typeface="Jameel Noori Nastaleeq" panose="02000503000000000004" pitchFamily="2" charset="-78"/>
                <a:ea typeface="Times New Roman" panose="02020603050405020304" pitchFamily="18" charset="0"/>
                <a:cs typeface="Jameel Noori Nastaleeq" panose="02000503000000000004" pitchFamily="2" charset="-78"/>
              </a:rPr>
              <a:t>9</a:t>
            </a:r>
            <a:r>
              <a:rPr lang="ur-PK" sz="24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28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آیت 6 </a:t>
            </a:r>
            <a:endParaRPr lang="en-US" sz="2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28" name="Rectangle 27" hidden="1"/>
          <p:cNvSpPr/>
          <p:nvPr/>
        </p:nvSpPr>
        <p:spPr>
          <a:xfrm>
            <a:off x="5317254" y="2193392"/>
            <a:ext cx="5125121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(2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نِ حکیم کی عظمت کا کیا مقام ہے ؟ 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29" name="Rectangle 28" hidden="1"/>
          <p:cNvSpPr/>
          <p:nvPr/>
        </p:nvSpPr>
        <p:spPr>
          <a:xfrm>
            <a:off x="2432048" y="2996410"/>
            <a:ext cx="7327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ur-PK" sz="3200" dirty="0"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کی عظمت کی اصل وجہ یہ ہے کہ یہ اللہ کا کلا م ہے۔ </a:t>
            </a:r>
            <a:endParaRPr lang="en-US" sz="3200" dirty="0"/>
          </a:p>
        </p:txBody>
      </p:sp>
      <p:sp>
        <p:nvSpPr>
          <p:cNvPr id="30" name="Rounded Rectangle 29" hidden="1"/>
          <p:cNvSpPr/>
          <p:nvPr/>
        </p:nvSpPr>
        <p:spPr>
          <a:xfrm>
            <a:off x="2564528" y="3675547"/>
            <a:ext cx="7327900" cy="2042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/>
          <p:cNvSpPr/>
          <p:nvPr/>
        </p:nvSpPr>
        <p:spPr>
          <a:xfrm>
            <a:off x="3716686" y="3010197"/>
            <a:ext cx="832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1">
              <a:buFont typeface="Arial" panose="020B0604020202020204" pitchFamily="34" charset="0"/>
              <a:buChar char="•"/>
            </a:pPr>
            <a:r>
              <a:rPr lang="ur-PK" sz="3200" dirty="0">
                <a:ea typeface="Calibri" panose="020F0502020204030204" pitchFamily="34" charset="0"/>
                <a:cs typeface="Jameel Noori Nastaleeq" panose="02000503000000000004" pitchFamily="2" charset="-78"/>
              </a:rPr>
              <a:t> کلام اللہ کی وہی تا ثیر ہے جو تاثیر تجلّیِٴ ذاتِ باری تعالیٰ کی ہے</a:t>
            </a:r>
            <a:endParaRPr lang="en-US" sz="3200" dirty="0"/>
          </a:p>
        </p:txBody>
      </p:sp>
      <p:sp>
        <p:nvSpPr>
          <p:cNvPr id="33" name="Rectangle 32" hidden="1"/>
          <p:cNvSpPr/>
          <p:nvPr/>
        </p:nvSpPr>
        <p:spPr>
          <a:xfrm>
            <a:off x="2079521" y="3698564"/>
            <a:ext cx="829791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32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لَوْ اَنْزَلْنَا هٰذَا الْقُرْاٰنَ عَلٰى جَبَلٍ لَّرَاَيْتَهٗ خَاشِعًا مُّتَصَدِّعًا مِّنْ خَشْيَةِ اللّٰهِ١ؕ </a:t>
            </a:r>
            <a:endParaRPr lang="ur-PK" sz="3200" dirty="0" smtClean="0"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  <a:p>
            <a:pPr marL="457200" marR="228600" algn="ct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3200" dirty="0" smtClean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وَ </a:t>
            </a:r>
            <a:r>
              <a:rPr lang="ur-PK" sz="32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تِلْكَ الْاَمْثَالُ نَضْرِبُهَا لِلنَّاسِ لَعَلَّهُمْ </a:t>
            </a:r>
            <a:r>
              <a:rPr lang="ur-PK" sz="3200" dirty="0" smtClean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يَتَفَكَّرُوْنَ</a:t>
            </a:r>
            <a:endParaRPr lang="en-US" sz="3200" dirty="0">
              <a:effectLst/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</p:txBody>
      </p:sp>
      <p:sp>
        <p:nvSpPr>
          <p:cNvPr id="34" name="Rectangle 33" hidden="1"/>
          <p:cNvSpPr/>
          <p:nvPr/>
        </p:nvSpPr>
        <p:spPr>
          <a:xfrm>
            <a:off x="2564527" y="4763465"/>
            <a:ext cx="7327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spcBef>
                <a:spcPts val="0"/>
              </a:spcBef>
              <a:spcAft>
                <a:spcPts val="0"/>
              </a:spcAft>
            </a:pP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"اگر ہم یہ قرآن کسی پہاڑ پر نازل کرتے تو تم دیکھتے کہ وہ اللہ کے خوف سے دبا اور پھٹا جاتا ہے اور یہ </a:t>
            </a:r>
            <a:r>
              <a:rPr lang="ur-PK" sz="28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باتیں </a:t>
            </a: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ہم لوگوں کے لیے بیان کرتے ہیں تاکہ وہ فکر کریں"۔</a:t>
            </a:r>
            <a:endParaRPr lang="en-US" sz="28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35" name="Rectangle 34" hidden="1"/>
          <p:cNvSpPr/>
          <p:nvPr/>
        </p:nvSpPr>
        <p:spPr>
          <a:xfrm>
            <a:off x="2564527" y="5740589"/>
            <a:ext cx="165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20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سورۃ الحشر</a:t>
            </a:r>
            <a:r>
              <a:rPr lang="ur-PK" sz="2000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59</a:t>
            </a:r>
            <a:r>
              <a:rPr lang="ur-PK" sz="24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آیت21</a:t>
            </a:r>
            <a:endParaRPr lang="en-US" sz="20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36" name="Rounded Rectangle 35" hidden="1"/>
          <p:cNvSpPr/>
          <p:nvPr/>
        </p:nvSpPr>
        <p:spPr>
          <a:xfrm>
            <a:off x="2438400" y="3975099"/>
            <a:ext cx="7327900" cy="15748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/>
          <p:cNvSpPr/>
          <p:nvPr/>
        </p:nvSpPr>
        <p:spPr>
          <a:xfrm>
            <a:off x="1056290" y="3034574"/>
            <a:ext cx="8710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حکیم، صاحبِ قرآن یعنی نبی کریمﷺ کاایک ایسا معجزہ ہے جس کا مقا بلہ بندوں کا کلا م نہیں کر سکتا</a:t>
            </a:r>
            <a:endParaRPr lang="en-US" sz="28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38" name="Rectangle 37" hidden="1"/>
          <p:cNvSpPr/>
          <p:nvPr/>
        </p:nvSpPr>
        <p:spPr>
          <a:xfrm>
            <a:off x="2432048" y="4056214"/>
            <a:ext cx="7327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اَلرَّحْمٰنُۙ۰۰۱عَلَّمَ الْقُرْاٰنَؕ۰۰۲خَلَقَ </a:t>
            </a:r>
            <a:r>
              <a:rPr lang="ar-SA" sz="3200" dirty="0" smtClean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الْاِنْسَانَۙ۰۰۳عَلَّمَهُ الْبَيَانَ۰۰۴</a:t>
            </a:r>
            <a:endParaRPr lang="en-US" sz="3200" dirty="0">
              <a:latin typeface="Al Qalam Quran Publisher" panose="02040503050201020203" pitchFamily="18" charset="-78"/>
              <a:cs typeface="Al Qalam Quran Publisher" panose="02040503050201020203" pitchFamily="18" charset="-78"/>
            </a:endParaRPr>
          </a:p>
        </p:txBody>
      </p:sp>
      <p:sp>
        <p:nvSpPr>
          <p:cNvPr id="39" name="Rectangle 38" hidden="1"/>
          <p:cNvSpPr/>
          <p:nvPr/>
        </p:nvSpPr>
        <p:spPr>
          <a:xfrm>
            <a:off x="2444753" y="4628017"/>
            <a:ext cx="7327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spcBef>
                <a:spcPts val="0"/>
              </a:spcBef>
              <a:spcAft>
                <a:spcPts val="0"/>
              </a:spcAft>
            </a:pP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"(اللہ جو) نہایت مہربان ہے ۔ اُسی نے قرآن سکھایا۔ انسان کو پیدا کیا۔ </a:t>
            </a:r>
            <a:endParaRPr lang="ur-PK" sz="2800" dirty="0" smtClean="0"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  <a:p>
            <a:pPr marL="457200" marR="228600" algn="ctr" rtl="1">
              <a:spcBef>
                <a:spcPts val="0"/>
              </a:spcBef>
              <a:spcAft>
                <a:spcPts val="0"/>
              </a:spcAft>
            </a:pPr>
            <a:r>
              <a:rPr lang="ur-PK" sz="28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اُسے </a:t>
            </a: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بیان کرنے کی صلاحیت دی"۔</a:t>
            </a:r>
            <a:endParaRPr lang="en-US" sz="28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40" name="Rectangle 39" hidden="1"/>
          <p:cNvSpPr/>
          <p:nvPr/>
        </p:nvSpPr>
        <p:spPr>
          <a:xfrm>
            <a:off x="2460519" y="5678089"/>
            <a:ext cx="1376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20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(الرحمٰن</a:t>
            </a:r>
            <a:r>
              <a:rPr lang="ur-PK" sz="2000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55</a:t>
            </a:r>
            <a:r>
              <a:rPr lang="ur-PK" sz="20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: 1-4)</a:t>
            </a:r>
            <a:endParaRPr lang="en-US" sz="20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41" name="Rounded Rectangle 40" hidden="1"/>
          <p:cNvSpPr/>
          <p:nvPr/>
        </p:nvSpPr>
        <p:spPr>
          <a:xfrm>
            <a:off x="2438400" y="3543299"/>
            <a:ext cx="7327900" cy="15748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 hidden="1"/>
          <p:cNvSpPr/>
          <p:nvPr/>
        </p:nvSpPr>
        <p:spPr>
          <a:xfrm>
            <a:off x="1" y="2606770"/>
            <a:ext cx="12192000" cy="45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algn="ctr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000" i="1" dirty="0"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00004" pitchFamily="2" charset="-78"/>
              </a:rPr>
              <a:t>عظمتِ قرآن بزبانِ صاحبِ قرآن ﷺ</a:t>
            </a:r>
            <a:endParaRPr lang="en-US" sz="4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 hidden="1"/>
          <p:cNvSpPr/>
          <p:nvPr/>
        </p:nvSpPr>
        <p:spPr>
          <a:xfrm>
            <a:off x="3054348" y="379280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1295" marR="0" indent="-171450" algn="ctr" rtl="1">
              <a:spcBef>
                <a:spcPts val="0"/>
              </a:spcBef>
              <a:spcAft>
                <a:spcPts val="0"/>
              </a:spcAft>
            </a:pPr>
            <a:r>
              <a:rPr lang="en-US" sz="3200" spc="10" dirty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 </a:t>
            </a:r>
            <a:r>
              <a:rPr lang="ur-PK" sz="3200" spc="10" dirty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مَنْ قَالَ بِہٖ صَدَقَ وَمَنْ عَمِلَ بِہٖ اُجِرَ  وَمَنْ حَکَمَ بِہٖ عَدَلَ وَمَنْ دَعَا اِلَیْہِ ھُدِیَ </a:t>
            </a:r>
            <a:r>
              <a:rPr lang="ur-PK" sz="3200" spc="10" dirty="0" smtClean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اِلٰی صِرَاطٍ مُّسْتَقِیْمٍ</a:t>
            </a:r>
            <a:endParaRPr lang="en-US" sz="3200" dirty="0">
              <a:effectLst/>
              <a:latin typeface="noorehira" panose="02000000000000000000" pitchFamily="2" charset="-78"/>
              <a:ea typeface="Calibri" panose="020F0502020204030204" pitchFamily="34" charset="0"/>
              <a:cs typeface="noorehira" panose="02000000000000000000" pitchFamily="2" charset="-78"/>
            </a:endParaRPr>
          </a:p>
        </p:txBody>
      </p:sp>
      <p:sp>
        <p:nvSpPr>
          <p:cNvPr id="44" name="Rectangle 43" hidden="1"/>
          <p:cNvSpPr/>
          <p:nvPr/>
        </p:nvSpPr>
        <p:spPr>
          <a:xfrm>
            <a:off x="2284464" y="5316319"/>
            <a:ext cx="7635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r-PK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سنن الترمذی، کتاب فضائل القرآن عن رسول اللہ، باب ما جاء فی فضل القرآن، و سنن الدارمی، کتاب فضائل القرآن، باب فضل من قرء القرآن</a:t>
            </a:r>
            <a:endParaRPr lang="en-US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45" name="Rectangle 44" hidden="1"/>
          <p:cNvSpPr/>
          <p:nvPr/>
        </p:nvSpPr>
        <p:spPr>
          <a:xfrm>
            <a:off x="6537039" y="2347413"/>
            <a:ext cx="3946914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(3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حکیم کیوں نا زل ہوا ؟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46" name="Rectangle 45" hidden="1"/>
          <p:cNvSpPr/>
          <p:nvPr/>
        </p:nvSpPr>
        <p:spPr>
          <a:xfrm>
            <a:off x="1403015" y="3455079"/>
            <a:ext cx="908093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نو عِ انسا نی کی روحانی ضرورت پوری کرنے </a:t>
            </a:r>
            <a:r>
              <a:rPr lang="ur-PK" sz="36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یعنی </a:t>
            </a:r>
            <a:endParaRPr lang="ar-SA" sz="3600" dirty="0" smtClean="0"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  <a:p>
            <a:pPr algn="ctr">
              <a:lnSpc>
                <a:spcPct val="110000"/>
              </a:lnSpc>
            </a:pPr>
            <a:r>
              <a:rPr lang="ur-PK" sz="36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اُس </a:t>
            </a:r>
            <a:r>
              <a:rPr lang="ur-PK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کے لیے ہدا یت کے طور پر نازل ہوا ۔</a:t>
            </a:r>
            <a:endParaRPr lang="en-US" sz="36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47" name="Rectangle 46" hidden="1"/>
          <p:cNvSpPr/>
          <p:nvPr/>
        </p:nvSpPr>
        <p:spPr>
          <a:xfrm>
            <a:off x="6364961" y="2257896"/>
            <a:ext cx="4011034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(4 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حکیم کب نا زل ہوا ؟ 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48" name="Rectangle 47" hidden="1"/>
          <p:cNvSpPr/>
          <p:nvPr/>
        </p:nvSpPr>
        <p:spPr>
          <a:xfrm>
            <a:off x="6456701" y="3091284"/>
            <a:ext cx="36013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ur-PK" sz="3200" spc="-10" dirty="0">
                <a:ea typeface="Calibri" panose="020F0502020204030204" pitchFamily="34" charset="0"/>
                <a:cs typeface="Jameel Noori Nastaleeq" panose="02000503000000000004" pitchFamily="2" charset="-78"/>
              </a:rPr>
              <a:t>قرآنِ </a:t>
            </a:r>
            <a:r>
              <a:rPr lang="ur-PK" sz="3600" spc="-10" dirty="0">
                <a:ea typeface="Calibri" panose="020F0502020204030204" pitchFamily="34" charset="0"/>
                <a:cs typeface="Jameel Noori Nastaleeq" panose="02000503000000000004" pitchFamily="2" charset="-78"/>
              </a:rPr>
              <a:t>حکیم</a:t>
            </a:r>
            <a:r>
              <a:rPr lang="ur-PK" sz="3200" spc="-10" dirty="0">
                <a:ea typeface="Calibri" panose="020F0502020204030204" pitchFamily="34" charset="0"/>
                <a:cs typeface="Jameel Noori Nastaleeq" panose="02000503000000000004" pitchFamily="2" charset="-78"/>
              </a:rPr>
              <a:t> دو مرا حل میں نازل ہوا۔</a:t>
            </a:r>
            <a:endParaRPr lang="en-US" sz="3200" dirty="0"/>
          </a:p>
        </p:txBody>
      </p:sp>
      <p:sp>
        <p:nvSpPr>
          <p:cNvPr id="49" name="Rectangle 48" hidden="1"/>
          <p:cNvSpPr/>
          <p:nvPr/>
        </p:nvSpPr>
        <p:spPr>
          <a:xfrm>
            <a:off x="1103585" y="3985133"/>
            <a:ext cx="869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ur-PK" sz="28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پہلے مرحلہ </a:t>
            </a:r>
            <a:r>
              <a:rPr lang="ur-PK" sz="36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میں</a:t>
            </a:r>
            <a:r>
              <a:rPr lang="ur-PK" sz="28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قرآنِ حکیم لیلةُ القدر میں لوحِ محفوظ سے دنیوی آسمان تک ایک ہی دفعہ میں نازل کیا گیا </a:t>
            </a:r>
            <a:endParaRPr lang="en-US" sz="2800" spc="-10" dirty="0"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  <a:p>
            <a:pPr algn="r" rtl="1"/>
            <a:r>
              <a:rPr lang="ur-PK" sz="2800" spc="-1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28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پھردوسرے مرحلہ میں دنیوی آسمان سے نبی اکرمﷺپروقفہ وقفہ سے نازل کیا جاتا رہا۔</a:t>
            </a:r>
            <a:endParaRPr lang="en-US" sz="28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50" name="Rectangle 49" hidden="1"/>
          <p:cNvSpPr/>
          <p:nvPr/>
        </p:nvSpPr>
        <p:spPr>
          <a:xfrm>
            <a:off x="6558300" y="2254468"/>
            <a:ext cx="3927678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(5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حکیم کہا ں نا زل ہوا ؟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51" name="Rectangle 50" hidden="1"/>
          <p:cNvSpPr/>
          <p:nvPr/>
        </p:nvSpPr>
        <p:spPr>
          <a:xfrm>
            <a:off x="1150887" y="3639235"/>
            <a:ext cx="9758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r-PK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 نِ حکیم سرزمینِ حجا ز یعنی مکہ ، مدینہ اور اِ ن شہروں کے ا طراف کے علاقہ میں نازل ہوا ۔ البتہ </a:t>
            </a:r>
            <a:r>
              <a:rPr lang="ur-PK" sz="36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سورۃ البقرۃ</a:t>
            </a:r>
            <a:r>
              <a:rPr lang="ur-PK" sz="3600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2</a:t>
            </a:r>
            <a:r>
              <a:rPr lang="ur-PK" sz="36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کی آخری دو آیا ت نبی اکرمﷺ کومعراج کی شب آسمان پر عطا کی گئیں۔ </a:t>
            </a:r>
            <a:endParaRPr lang="en-US" sz="36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52" name="Rectangle 51" hidden="1"/>
          <p:cNvSpPr/>
          <p:nvPr/>
        </p:nvSpPr>
        <p:spPr>
          <a:xfrm>
            <a:off x="6561945" y="2412124"/>
            <a:ext cx="3836307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(6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نِ حکیم کیسے نا زل ہوا ؟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53" name="Rectangle 52" hidden="1"/>
          <p:cNvSpPr/>
          <p:nvPr/>
        </p:nvSpPr>
        <p:spPr>
          <a:xfrm>
            <a:off x="3463635" y="3322631"/>
            <a:ext cx="6563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</a:t>
            </a:r>
            <a:r>
              <a:rPr lang="ur-PK" sz="36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 نِ حکیم کا نزول نبی اکرمﷺ کے قلبِ مبارک پر ہوا۔</a:t>
            </a:r>
            <a:endParaRPr lang="en-US" sz="36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54" name="Rounded Rectangle 53" hidden="1"/>
          <p:cNvSpPr/>
          <p:nvPr/>
        </p:nvSpPr>
        <p:spPr>
          <a:xfrm>
            <a:off x="2438400" y="4182177"/>
            <a:ext cx="7327900" cy="8597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5" name="Rectangle 54" hidden="1"/>
          <p:cNvSpPr/>
          <p:nvPr/>
        </p:nvSpPr>
        <p:spPr>
          <a:xfrm>
            <a:off x="2438400" y="4527052"/>
            <a:ext cx="7327900" cy="457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228600" algn="ctr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0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قُلْ مَنْ كَانَ عَدُوًّا لِّجِبْرِيْلَ فَاِنَّهٗ نَزَّلَهٗ عَلٰى قَلْبِكَ </a:t>
            </a:r>
            <a:endParaRPr lang="en-US" sz="4000" dirty="0">
              <a:effectLst/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</p:txBody>
      </p:sp>
      <p:sp>
        <p:nvSpPr>
          <p:cNvPr id="56" name="Rectangle 55" hidden="1"/>
          <p:cNvSpPr/>
          <p:nvPr/>
        </p:nvSpPr>
        <p:spPr>
          <a:xfrm>
            <a:off x="1542225" y="5222585"/>
            <a:ext cx="179234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228600" algn="just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(البقرۃ</a:t>
            </a:r>
            <a:r>
              <a:rPr lang="ur-PK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2</a:t>
            </a:r>
            <a:r>
              <a:rPr lang="ur-PK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: 97)</a:t>
            </a:r>
            <a:endParaRPr lang="en-US" sz="2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57" name="Rectangle 56" hidden="1"/>
          <p:cNvSpPr/>
          <p:nvPr/>
        </p:nvSpPr>
        <p:spPr>
          <a:xfrm>
            <a:off x="6245609" y="2252388"/>
            <a:ext cx="4222631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(7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آ نِ حکیم کے کتنے نا م ہیں؟ 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58" name="Rectangle 57" hidden="1"/>
          <p:cNvSpPr/>
          <p:nvPr/>
        </p:nvSpPr>
        <p:spPr>
          <a:xfrm>
            <a:off x="1135117" y="3502306"/>
            <a:ext cx="996380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algn="ctr" rtl="1">
              <a:spcBef>
                <a:spcPts val="0"/>
              </a:spcBef>
              <a:spcAft>
                <a:spcPts val="0"/>
              </a:spcAft>
            </a:pP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علّامہ جلا ل الدین سیو طی﷫ نے ”</a:t>
            </a:r>
            <a:r>
              <a:rPr lang="ur-PK" sz="3200" dirty="0">
                <a:latin typeface="Al_Mushaf" panose="02000000000000000000" pitchFamily="2" charset="-78"/>
                <a:ea typeface="Calibri" panose="020F0502020204030204" pitchFamily="34" charset="0"/>
                <a:cs typeface="Al_Mushaf" panose="02000000000000000000" pitchFamily="2" charset="-78"/>
              </a:rPr>
              <a:t> </a:t>
            </a:r>
            <a:r>
              <a:rPr lang="ur-PK" sz="3200" dirty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الاتقان فی علو م القرآن </a:t>
            </a:r>
            <a:r>
              <a:rPr lang="ur-PK" sz="28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“ میں قرآنِ حکیم کے55 نام نقل کئے ہیں مثلا ً </a:t>
            </a:r>
            <a:endParaRPr lang="en-US" sz="2800" dirty="0" smtClean="0"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  <a:p>
            <a:pPr marL="228600" marR="0" algn="ctr" rtl="1">
              <a:spcBef>
                <a:spcPts val="0"/>
              </a:spcBef>
              <a:spcAft>
                <a:spcPts val="0"/>
              </a:spcAft>
            </a:pPr>
            <a:r>
              <a:rPr lang="ur-PK" sz="3200" dirty="0" smtClean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القرآن</a:t>
            </a:r>
            <a:r>
              <a:rPr lang="ur-PK" sz="3200" dirty="0">
                <a:latin typeface="noorehira" panose="02000000000000000000" pitchFamily="2" charset="-78"/>
                <a:ea typeface="Calibri" panose="020F0502020204030204" pitchFamily="34" charset="0"/>
                <a:cs typeface="noorehira" panose="02000000000000000000" pitchFamily="2" charset="-78"/>
              </a:rPr>
              <a:t>، المصحف، الکتاب، الفرقان، الھدٰی، النور، الموعظہ، الذکر، المھیمن، الحکیم، العزیز، المبین، العلی، الکر یم، المجید، احسن الحدیث </a:t>
            </a:r>
            <a:r>
              <a:rPr lang="ur-PK" sz="3200" dirty="0">
                <a:latin typeface="Jameel Noori Nastaleeq" panose="02000503000000020004" pitchFamily="2" charset="-78"/>
                <a:ea typeface="Calibri" panose="020F0502020204030204" pitchFamily="34" charset="0"/>
                <a:cs typeface="Jameel Noori Nastaleeq" panose="02000503000000020004" pitchFamily="2" charset="-78"/>
              </a:rPr>
              <a:t>وغیرہ۔</a:t>
            </a:r>
            <a:endParaRPr lang="en-US" sz="3200" dirty="0">
              <a:effectLst/>
              <a:latin typeface="Jameel Noori Nastaleeq" panose="02000503000000020004" pitchFamily="2" charset="-78"/>
              <a:ea typeface="Calibri" panose="020F0502020204030204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59" name="Rounded Rectangle 58" hidden="1"/>
          <p:cNvSpPr/>
          <p:nvPr/>
        </p:nvSpPr>
        <p:spPr>
          <a:xfrm>
            <a:off x="2438400" y="4182177"/>
            <a:ext cx="7327900" cy="9329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 hidden="1"/>
          <p:cNvSpPr/>
          <p:nvPr/>
        </p:nvSpPr>
        <p:spPr>
          <a:xfrm>
            <a:off x="5663990" y="2258556"/>
            <a:ext cx="491993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(8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حکیم کس زبان میں نازل ہوا؟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61" name="Rectangle 60" hidden="1"/>
          <p:cNvSpPr/>
          <p:nvPr/>
        </p:nvSpPr>
        <p:spPr>
          <a:xfrm>
            <a:off x="3453185" y="3239833"/>
            <a:ext cx="55627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34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دیہا ت کی خا لص عربی زبان میں نا زل ہوا ۔</a:t>
            </a:r>
            <a:endParaRPr lang="en-US" sz="34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62" name="Rectangle 61" hidden="1"/>
          <p:cNvSpPr/>
          <p:nvPr/>
        </p:nvSpPr>
        <p:spPr>
          <a:xfrm>
            <a:off x="0" y="4318533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r-PK" sz="48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بِلِسَانٍ عَرَبِيٍّ مُّبِيْنٍؕ</a:t>
            </a:r>
            <a:endParaRPr lang="en-US" sz="4800" dirty="0">
              <a:latin typeface="Al Qalam Quran Publisher" panose="02040503050201020203" pitchFamily="18" charset="-78"/>
              <a:cs typeface="Al Qalam Quran Publisher" panose="02040503050201020203" pitchFamily="18" charset="-78"/>
            </a:endParaRPr>
          </a:p>
        </p:txBody>
      </p:sp>
      <p:sp>
        <p:nvSpPr>
          <p:cNvPr id="63" name="Rectangle 62" hidden="1"/>
          <p:cNvSpPr/>
          <p:nvPr/>
        </p:nvSpPr>
        <p:spPr>
          <a:xfrm>
            <a:off x="1720881" y="5244717"/>
            <a:ext cx="1946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z="20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(الشعرا ء</a:t>
            </a:r>
            <a:r>
              <a:rPr lang="ur-PK" sz="2000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26</a:t>
            </a:r>
            <a:r>
              <a:rPr lang="ur-PK" sz="2000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: 193-195)</a:t>
            </a:r>
            <a:endParaRPr lang="en-US" sz="2000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sp>
        <p:nvSpPr>
          <p:cNvPr id="64" name="Rounded Rectangle 63" hidden="1"/>
          <p:cNvSpPr/>
          <p:nvPr/>
        </p:nvSpPr>
        <p:spPr>
          <a:xfrm>
            <a:off x="2438400" y="4626677"/>
            <a:ext cx="7327900" cy="8597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 hidden="1"/>
          <p:cNvSpPr/>
          <p:nvPr/>
        </p:nvSpPr>
        <p:spPr>
          <a:xfrm>
            <a:off x="6575484" y="2403084"/>
            <a:ext cx="4222631" cy="457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 rtl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(9</a:t>
            </a:r>
            <a:r>
              <a:rPr lang="ur-PK" sz="4000" dirty="0" smtClean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قرآ </a:t>
            </a:r>
            <a:r>
              <a:rPr lang="ur-PK" sz="4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نِ حکیم کا اُ سلو ب کیا ہے؟</a:t>
            </a:r>
            <a:endParaRPr lang="en-US" sz="4000" dirty="0">
              <a:effectLst/>
              <a:latin typeface="Jameel Noori Nastaleeq" panose="02000503000000000004" pitchFamily="2" charset="-78"/>
              <a:ea typeface="Calibri" panose="020F0502020204030204" pitchFamily="34" charset="0"/>
              <a:cs typeface="Jameel Noori Nastaleeq" panose="02000503000000000004" pitchFamily="2" charset="-78"/>
            </a:endParaRPr>
          </a:p>
        </p:txBody>
      </p:sp>
      <p:sp>
        <p:nvSpPr>
          <p:cNvPr id="66" name="Rectangle 65" hidden="1"/>
          <p:cNvSpPr/>
          <p:nvPr/>
        </p:nvSpPr>
        <p:spPr>
          <a:xfrm>
            <a:off x="2393061" y="3022587"/>
            <a:ext cx="9242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r-PK" sz="3200" spc="-20" dirty="0"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کا اُسلوب تقریری ہے ۔ قرآنِ حکیم کی ہرسورة اللہ تعالیٰ کا ایک خطبہ ہے۔</a:t>
            </a:r>
            <a:endParaRPr lang="en-US" sz="3200" dirty="0"/>
          </a:p>
        </p:txBody>
      </p:sp>
      <p:sp>
        <p:nvSpPr>
          <p:cNvPr id="67" name="Rectangle 66" hidden="1"/>
          <p:cNvSpPr/>
          <p:nvPr/>
        </p:nvSpPr>
        <p:spPr>
          <a:xfrm>
            <a:off x="4623693" y="3611015"/>
            <a:ext cx="5608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r-PK" sz="3200" spc="-10" dirty="0">
                <a:ea typeface="Calibri" panose="020F0502020204030204" pitchFamily="34" charset="0"/>
                <a:cs typeface="Jameel Noori Nastaleeq" panose="02000503000000000004" pitchFamily="2" charset="-78"/>
              </a:rPr>
              <a:t>قرآنِ حکیم کااسلو ب نہ عام نثر کاسا ہے اور نہ ہی شا عرا نہ۔</a:t>
            </a:r>
            <a:endParaRPr lang="en-US" sz="3200" dirty="0"/>
          </a:p>
        </p:txBody>
      </p:sp>
      <p:sp>
        <p:nvSpPr>
          <p:cNvPr id="68" name="Rectangle 67" hidden="1"/>
          <p:cNvSpPr/>
          <p:nvPr/>
        </p:nvSpPr>
        <p:spPr>
          <a:xfrm>
            <a:off x="2438401" y="4903676"/>
            <a:ext cx="73279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228600" algn="ctr" rtl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2500" dirty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وَ مَا عَلَّمْنٰهُ الشِّعْرَ وَ مَا يَنْۢبَغِيْ لَهٗ١ؕ اِنْ هُوَ اِلَّا ذِكْرٌ وَّ قُرْاٰنٌ </a:t>
            </a:r>
            <a:r>
              <a:rPr lang="ur-PK" sz="2500" dirty="0" smtClean="0">
                <a:latin typeface="Al Qalam Quran Publisher" panose="02040503050201020203" pitchFamily="18" charset="-78"/>
                <a:ea typeface="Calibri" panose="020F0502020204030204" pitchFamily="34" charset="0"/>
                <a:cs typeface="Al Qalam Quran Publisher" panose="02040503050201020203" pitchFamily="18" charset="-78"/>
              </a:rPr>
              <a:t>مُّبِيْنٌۙ</a:t>
            </a:r>
            <a:endParaRPr lang="en-US" sz="2500" dirty="0">
              <a:effectLst/>
              <a:latin typeface="Al Qalam Quran Publisher" panose="02040503050201020203" pitchFamily="18" charset="-78"/>
              <a:ea typeface="Calibri" panose="020F0502020204030204" pitchFamily="34" charset="0"/>
              <a:cs typeface="Al Qalam Quran Publisher" panose="02040503050201020203" pitchFamily="18" charset="-78"/>
            </a:endParaRPr>
          </a:p>
        </p:txBody>
      </p:sp>
      <p:sp>
        <p:nvSpPr>
          <p:cNvPr id="69" name="Rectangle 68" hidden="1"/>
          <p:cNvSpPr/>
          <p:nvPr/>
        </p:nvSpPr>
        <p:spPr>
          <a:xfrm>
            <a:off x="1739619" y="5729946"/>
            <a:ext cx="13975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r-PK" spc="-2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سورۃ یٰس</a:t>
            </a:r>
            <a:r>
              <a:rPr lang="ur-PK" spc="-20" baseline="3000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36</a:t>
            </a:r>
            <a:r>
              <a:rPr lang="ur-PK" sz="2000" spc="-10" dirty="0">
                <a:latin typeface="Jameel Noori Nastaleeq" panose="02000503000000000004" pitchFamily="2" charset="-78"/>
                <a:ea typeface="Calibri" panose="020F0502020204030204" pitchFamily="34" charset="0"/>
                <a:cs typeface="Jameel Noori Nastaleeq" panose="02000503000000000004" pitchFamily="2" charset="-78"/>
              </a:rPr>
              <a:t> آیت 69</a:t>
            </a:r>
            <a:endParaRPr lang="en-US" dirty="0">
              <a:latin typeface="Jameel Noori Nastaleeq" panose="02000503000000000004" pitchFamily="2" charset="-78"/>
              <a:cs typeface="Jameel Noori Nastaleeq" panose="02000503000000000004" pitchFamily="2" charset="-78"/>
            </a:endParaRPr>
          </a:p>
        </p:txBody>
      </p:sp>
      <p:pic>
        <p:nvPicPr>
          <p:cNvPr id="70" name="Picture 69" hidden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-368300"/>
            <a:ext cx="5633156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6" presetClass="entr" presetSubtype="37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 animBg="1"/>
      <p:bldP spid="30" grpId="1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 animBg="1"/>
      <p:bldP spid="36" grpId="1" animBg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 animBg="1"/>
      <p:bldP spid="54" grpId="1" animBg="1"/>
      <p:bldP spid="55" grpId="0" build="allAtOnce"/>
      <p:bldP spid="56" grpId="0"/>
      <p:bldP spid="56" grpId="1"/>
      <p:bldP spid="57" grpId="0"/>
      <p:bldP spid="57" grpId="1"/>
      <p:bldP spid="58" grpId="0"/>
      <p:bldP spid="58" grpId="1"/>
      <p:bldP spid="59" grpId="0" animBg="1"/>
      <p:bldP spid="59" grpId="1" animBg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 animBg="1"/>
      <p:bldP spid="65" grpId="0"/>
      <p:bldP spid="66" grpId="0"/>
      <p:bldP spid="67" grpId="0"/>
      <p:bldP spid="68" grpId="0"/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1849</Words>
  <Application>Microsoft Office PowerPoint</Application>
  <PresentationFormat>Custom</PresentationFormat>
  <Paragraphs>154</Paragraphs>
  <Slides>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4" baseType="lpstr">
      <vt:lpstr>Arial</vt:lpstr>
      <vt:lpstr>Al_Mushaf</vt:lpstr>
      <vt:lpstr>noorehira</vt:lpstr>
      <vt:lpstr>Times New Roman</vt:lpstr>
      <vt:lpstr>Cambria</vt:lpstr>
      <vt:lpstr>Calibri Light</vt:lpstr>
      <vt:lpstr>Al Qalam Quran Publisher</vt:lpstr>
      <vt:lpstr>Jameel Noori Nastaleeq</vt:lpstr>
      <vt:lpstr>Bombay Black Unicode</vt:lpstr>
      <vt:lpstr>Calibri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Laptop</dc:creator>
  <cp:lastModifiedBy>SAMOBASR</cp:lastModifiedBy>
  <cp:revision>60</cp:revision>
  <dcterms:created xsi:type="dcterms:W3CDTF">2015-07-28T15:13:29Z</dcterms:created>
  <dcterms:modified xsi:type="dcterms:W3CDTF">2018-10-16T10:09:28Z</dcterms:modified>
</cp:coreProperties>
</file>