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2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126" y="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F11F-9FBD-4979-BB48-1B3E27368E87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A1CBD-A4DB-417C-8DC3-EC55B8798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4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F11F-9FBD-4979-BB48-1B3E27368E87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A1CBD-A4DB-417C-8DC3-EC55B8798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90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F11F-9FBD-4979-BB48-1B3E27368E87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A1CBD-A4DB-417C-8DC3-EC55B8798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40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F11F-9FBD-4979-BB48-1B3E27368E87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A1CBD-A4DB-417C-8DC3-EC55B8798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62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F11F-9FBD-4979-BB48-1B3E27368E87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A1CBD-A4DB-417C-8DC3-EC55B8798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82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F11F-9FBD-4979-BB48-1B3E27368E87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A1CBD-A4DB-417C-8DC3-EC55B8798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04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F11F-9FBD-4979-BB48-1B3E27368E87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A1CBD-A4DB-417C-8DC3-EC55B8798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613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F11F-9FBD-4979-BB48-1B3E27368E87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A1CBD-A4DB-417C-8DC3-EC55B8798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853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F11F-9FBD-4979-BB48-1B3E27368E87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A1CBD-A4DB-417C-8DC3-EC55B8798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16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F11F-9FBD-4979-BB48-1B3E27368E87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A1CBD-A4DB-417C-8DC3-EC55B8798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04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F11F-9FBD-4979-BB48-1B3E27368E87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A1CBD-A4DB-417C-8DC3-EC55B8798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99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4F11F-9FBD-4979-BB48-1B3E27368E87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A1CBD-A4DB-417C-8DC3-EC55B8798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9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36800" y="4417586"/>
            <a:ext cx="751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ur-PK" sz="5400" dirty="0" smtClean="0">
                <a:effectLst/>
                <a:latin typeface="Jameel Noori Nastaleeq" panose="02000503000000020004" pitchFamily="2" charset="-78"/>
                <a:ea typeface="Calibri" panose="020F0502020204030204" pitchFamily="34" charset="0"/>
                <a:cs typeface="Jameel Noori Nastaleeq" panose="02000503000000020004" pitchFamily="2" charset="-78"/>
              </a:rPr>
              <a:t>مدرّس: </a:t>
            </a:r>
            <a:r>
              <a:rPr lang="ur-PK" sz="6600" i="1" dirty="0" smtClean="0">
                <a:effectLst/>
                <a:latin typeface="Jameel Noori Nastaleeq" panose="02000503000000020004" pitchFamily="2" charset="-78"/>
                <a:ea typeface="Calibri" panose="020F0502020204030204" pitchFamily="34" charset="0"/>
                <a:cs typeface="Jameel Noori Nastaleeq" panose="02000503000000020004" pitchFamily="2" charset="-78"/>
              </a:rPr>
              <a:t>اویس</a:t>
            </a:r>
            <a:r>
              <a:rPr lang="ur-PK" sz="6600" dirty="0" smtClean="0">
                <a:effectLst/>
                <a:latin typeface="Jameel Noori Nastaleeq" panose="02000503000000020004" pitchFamily="2" charset="-78"/>
                <a:ea typeface="Calibri" panose="020F0502020204030204" pitchFamily="34" charset="0"/>
                <a:cs typeface="Jameel Noori Nastaleeq" panose="02000503000000020004" pitchFamily="2" charset="-78"/>
              </a:rPr>
              <a:t> پاشا قرنی صاحب</a:t>
            </a:r>
            <a:endParaRPr lang="en-US" sz="6600" dirty="0">
              <a:latin typeface="Jameel Noori Nastaleeq" panose="02000503000000020004" pitchFamily="2" charset="-78"/>
              <a:cs typeface="Jameel Noori Nastaleeq" panose="02000503000000020004" pitchFamily="2" charset="-78"/>
            </a:endParaRPr>
          </a:p>
        </p:txBody>
      </p:sp>
      <p:pic>
        <p:nvPicPr>
          <p:cNvPr id="1026" name="Picture 2" descr="http://deeneislam.com/ur/misc/BOOKS/Ahkam_e_Mayyat/data/1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92" t="21918" r="12100" b="55365"/>
          <a:stretch/>
        </p:blipFill>
        <p:spPr bwMode="auto">
          <a:xfrm>
            <a:off x="3816350" y="1714500"/>
            <a:ext cx="4559300" cy="252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4091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6900" y="1686215"/>
            <a:ext cx="10998200" cy="3305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20000"/>
              </a:lnSpc>
            </a:pPr>
            <a:r>
              <a:rPr lang="ur-PK" sz="6600" dirty="0" smtClean="0">
                <a:latin typeface="Al_Mushaf" panose="02000000000000000000" pitchFamily="2" charset="-78"/>
                <a:cs typeface="Al_Mushaf" panose="02000000000000000000" pitchFamily="2" charset="-78"/>
              </a:rPr>
              <a:t>مَن</a:t>
            </a:r>
            <a:r>
              <a:rPr lang="ur-PK" sz="6600" dirty="0" smtClean="0">
                <a:latin typeface="Al_Mushaf" panose="02000000000000000000" pitchFamily="2" charset="-78"/>
                <a:cs typeface="Al_Mushaf" panose="02000000000000000000" pitchFamily="2" charset="-78"/>
              </a:rPr>
              <a:t>ْ تَعَلَّقَ تَمِیْمَۃً فَقَدْ اَشْرَکَ</a:t>
            </a:r>
            <a:endParaRPr lang="ur-PK" sz="6600" dirty="0" smtClean="0">
              <a:latin typeface="Al_Mushaf" panose="02000000000000000000" pitchFamily="2" charset="-78"/>
              <a:cs typeface="Al_Mushaf" panose="02000000000000000000" pitchFamily="2" charset="-78"/>
            </a:endParaRPr>
          </a:p>
          <a:p>
            <a:pPr algn="ctr" rtl="1">
              <a:lnSpc>
                <a:spcPct val="120000"/>
              </a:lnSpc>
            </a:pPr>
            <a:r>
              <a:rPr lang="ur-PK" sz="5400" dirty="0" smtClean="0">
                <a:latin typeface="Al_Mushaf" panose="02000000000000000000" pitchFamily="2" charset="-78"/>
                <a:cs typeface="Al_Mushaf" panose="02000000000000000000" pitchFamily="2" charset="-78"/>
              </a:rPr>
              <a:t>(مسند احمد، سنن ابن ماجہ)</a:t>
            </a:r>
          </a:p>
          <a:p>
            <a:pPr algn="ctr" rtl="1">
              <a:lnSpc>
                <a:spcPct val="120000"/>
              </a:lnSpc>
            </a:pPr>
            <a:r>
              <a:rPr lang="ur-PK" sz="5400" dirty="0" smtClean="0">
                <a:latin typeface="Alvi Nastaleeq" panose="02000503000000020004" pitchFamily="2" charset="-78"/>
                <a:cs typeface="Alvi Nastaleeq" panose="02000503000000020004" pitchFamily="2" charset="-78"/>
              </a:rPr>
              <a:t>جس نے تعویذ لٹکایا اُس نے شرک کیا۔</a:t>
            </a:r>
            <a:endParaRPr lang="en-US" sz="4400" dirty="0">
              <a:latin typeface="Alvi Nastaleeq" panose="02000503000000020004" pitchFamily="2" charset="-78"/>
              <a:cs typeface="Alvi Nastaleeq" panose="0200050300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0850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6900" y="1686215"/>
            <a:ext cx="10998200" cy="3305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20000"/>
              </a:lnSpc>
            </a:pPr>
            <a:r>
              <a:rPr lang="ar-SA" sz="6600" dirty="0">
                <a:latin typeface="Al_Mushaf" panose="02000000000000000000" pitchFamily="2" charset="-78"/>
                <a:cs typeface="Al_Mushaf" panose="02000000000000000000" pitchFamily="2" charset="-78"/>
              </a:rPr>
              <a:t>لَابَأْسَ بِالرُّقَى مَا لَمْ يَكُنْ فِيهِ شِرْكٌ </a:t>
            </a:r>
            <a:endParaRPr lang="ur-PK" sz="6600" dirty="0" smtClean="0">
              <a:latin typeface="Al_Mushaf" panose="02000000000000000000" pitchFamily="2" charset="-78"/>
              <a:cs typeface="Al_Mushaf" panose="02000000000000000000" pitchFamily="2" charset="-78"/>
            </a:endParaRPr>
          </a:p>
          <a:p>
            <a:pPr algn="ctr" rtl="1">
              <a:lnSpc>
                <a:spcPct val="120000"/>
              </a:lnSpc>
            </a:pPr>
            <a:r>
              <a:rPr lang="ur-PK" sz="5400" dirty="0" smtClean="0">
                <a:latin typeface="Al_Mushaf" panose="02000000000000000000" pitchFamily="2" charset="-78"/>
                <a:cs typeface="Al_Mushaf" panose="02000000000000000000" pitchFamily="2" charset="-78"/>
              </a:rPr>
              <a:t>(صحیح مسلم</a:t>
            </a:r>
            <a:r>
              <a:rPr lang="ur-PK" sz="5400" dirty="0">
                <a:latin typeface="Al_Mushaf" panose="02000000000000000000" pitchFamily="2" charset="-78"/>
                <a:cs typeface="Al_Mushaf" panose="02000000000000000000" pitchFamily="2" charset="-78"/>
              </a:rPr>
              <a:t>)</a:t>
            </a:r>
          </a:p>
          <a:p>
            <a:pPr algn="ctr" rtl="1">
              <a:lnSpc>
                <a:spcPct val="120000"/>
              </a:lnSpc>
            </a:pPr>
            <a:r>
              <a:rPr lang="ur-PK" sz="5400" dirty="0" smtClean="0">
                <a:latin typeface="Alvi Nastaleeq" panose="02000503000000020004" pitchFamily="2" charset="-78"/>
                <a:cs typeface="Alvi Nastaleeq" panose="02000503000000020004" pitchFamily="2" charset="-78"/>
              </a:rPr>
              <a:t>دم </a:t>
            </a:r>
            <a:r>
              <a:rPr lang="ur-PK" sz="5400" dirty="0">
                <a:latin typeface="Alvi Nastaleeq" panose="02000503000000020004" pitchFamily="2" charset="-78"/>
                <a:cs typeface="Alvi Nastaleeq" panose="02000503000000020004" pitchFamily="2" charset="-78"/>
              </a:rPr>
              <a:t>میں کوئی حرج نہیں بشرطیکہ اس میں شرکیہ الفاظ نہ </a:t>
            </a:r>
            <a:r>
              <a:rPr lang="ur-PK" sz="5400" dirty="0" smtClean="0">
                <a:latin typeface="Alvi Nastaleeq" panose="02000503000000020004" pitchFamily="2" charset="-78"/>
                <a:cs typeface="Alvi Nastaleeq" panose="02000503000000020004" pitchFamily="2" charset="-78"/>
              </a:rPr>
              <a:t>ہوں</a:t>
            </a:r>
            <a:r>
              <a:rPr lang="ur-PK" sz="5400" dirty="0">
                <a:latin typeface="Alvi Nastaleeq" panose="02000503000000020004" pitchFamily="2" charset="-78"/>
                <a:cs typeface="Alvi Nastaleeq" panose="02000503000000020004" pitchFamily="2" charset="-78"/>
              </a:rPr>
              <a:t>۔</a:t>
            </a:r>
          </a:p>
        </p:txBody>
      </p:sp>
    </p:spTree>
    <p:extLst>
      <p:ext uri="{BB962C8B-B14F-4D97-AF65-F5344CB8AC3E}">
        <p14:creationId xmlns:p14="http://schemas.microsoft.com/office/powerpoint/2010/main" val="3671013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63600" y="2644170"/>
            <a:ext cx="10261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ur-PK" sz="9600" dirty="0" smtClean="0">
                <a:effectLst/>
                <a:latin typeface="Alvi Nastaleeq" panose="02000503000000020004" pitchFamily="2" charset="-78"/>
                <a:ea typeface="Calibri" panose="020F0502020204030204" pitchFamily="34" charset="0"/>
                <a:cs typeface="Alvi Nastaleeq" panose="02000503000000020004" pitchFamily="2" charset="-78"/>
              </a:rPr>
              <a:t>مریض کی عیادت</a:t>
            </a:r>
            <a:endParaRPr lang="en-US" sz="13800" dirty="0">
              <a:latin typeface="Alvi Nastaleeq" panose="02000503000000020004" pitchFamily="2" charset="-78"/>
              <a:cs typeface="Alvi Nastaleeq" panose="02000503000000020004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3600" y="335846"/>
            <a:ext cx="1026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ur-PK" sz="5400" dirty="0" smtClean="0">
                <a:effectLst/>
                <a:latin typeface="Alvi Nastaleeq" panose="02000503000000020004" pitchFamily="2" charset="-78"/>
                <a:ea typeface="Calibri" panose="020F0502020204030204" pitchFamily="34" charset="0"/>
                <a:cs typeface="Alvi Nastaleeq" panose="02000503000000020004" pitchFamily="2" charset="-78"/>
              </a:rPr>
              <a:t>بیماری سے وفات تک کے مسائل</a:t>
            </a:r>
            <a:endParaRPr lang="en-US" sz="6600" dirty="0">
              <a:latin typeface="Alvi Nastaleeq" panose="02000503000000020004" pitchFamily="2" charset="-78"/>
              <a:cs typeface="Alvi Nastaleeq" panose="0200050300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53664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6900" y="1686215"/>
            <a:ext cx="10998200" cy="3305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20000"/>
              </a:lnSpc>
            </a:pPr>
            <a:r>
              <a:rPr lang="ar-SA" sz="6600" dirty="0">
                <a:latin typeface="Al_Mushaf" panose="02000000000000000000" pitchFamily="2" charset="-78"/>
                <a:cs typeface="Al_Mushaf" panose="02000000000000000000" pitchFamily="2" charset="-78"/>
              </a:rPr>
              <a:t>أَطْعِمُوا الْجَائِعَ وَعُودُوا الْمَرِيضَ وَفُكُّوا </a:t>
            </a:r>
            <a:r>
              <a:rPr lang="ar-SA" sz="6600" dirty="0" smtClean="0">
                <a:latin typeface="Al_Mushaf" panose="02000000000000000000" pitchFamily="2" charset="-78"/>
                <a:cs typeface="Al_Mushaf" panose="02000000000000000000" pitchFamily="2" charset="-78"/>
              </a:rPr>
              <a:t>الْعَانِي</a:t>
            </a:r>
            <a:r>
              <a:rPr lang="ar-SA" sz="6600" dirty="0" smtClean="0">
                <a:latin typeface="Al_Mushaf" panose="02000000000000000000" pitchFamily="2" charset="-78"/>
                <a:cs typeface="Al_Mushaf" panose="02000000000000000000" pitchFamily="2" charset="-78"/>
              </a:rPr>
              <a:t>ْ</a:t>
            </a:r>
            <a:endParaRPr lang="ur-PK" sz="6600" dirty="0">
              <a:latin typeface="Al_Mushaf" panose="02000000000000000000" pitchFamily="2" charset="-78"/>
              <a:cs typeface="Al_Mushaf" panose="02000000000000000000" pitchFamily="2" charset="-78"/>
            </a:endParaRPr>
          </a:p>
          <a:p>
            <a:pPr algn="ctr" rtl="1">
              <a:lnSpc>
                <a:spcPct val="120000"/>
              </a:lnSpc>
            </a:pPr>
            <a:r>
              <a:rPr lang="ur-PK" sz="5400" dirty="0">
                <a:latin typeface="Al_Mushaf" panose="02000000000000000000" pitchFamily="2" charset="-78"/>
                <a:cs typeface="Al_Mushaf" panose="02000000000000000000" pitchFamily="2" charset="-78"/>
              </a:rPr>
              <a:t>(صحیح بخاری</a:t>
            </a:r>
            <a:r>
              <a:rPr lang="ur-PK" sz="5400" dirty="0" smtClean="0">
                <a:latin typeface="Al_Mushaf" panose="02000000000000000000" pitchFamily="2" charset="-78"/>
                <a:cs typeface="Al_Mushaf" panose="02000000000000000000" pitchFamily="2" charset="-78"/>
              </a:rPr>
              <a:t>)</a:t>
            </a:r>
            <a:endParaRPr lang="ur-PK" sz="5400" dirty="0">
              <a:latin typeface="Al_Mushaf" panose="02000000000000000000" pitchFamily="2" charset="-78"/>
              <a:cs typeface="Al_Mushaf" panose="02000000000000000000" pitchFamily="2" charset="-78"/>
            </a:endParaRPr>
          </a:p>
          <a:p>
            <a:pPr algn="ctr" rtl="1">
              <a:lnSpc>
                <a:spcPct val="120000"/>
              </a:lnSpc>
            </a:pPr>
            <a:r>
              <a:rPr lang="ur-PK" sz="5400" dirty="0" smtClean="0">
                <a:latin typeface="Alvi Nastaleeq" panose="02000503000000020004" pitchFamily="2" charset="-78"/>
                <a:cs typeface="Alvi Nastaleeq" panose="02000503000000020004" pitchFamily="2" charset="-78"/>
              </a:rPr>
              <a:t>بھوکے </a:t>
            </a:r>
            <a:r>
              <a:rPr lang="ur-PK" sz="5400" dirty="0">
                <a:latin typeface="Alvi Nastaleeq" panose="02000503000000020004" pitchFamily="2" charset="-78"/>
                <a:cs typeface="Alvi Nastaleeq" panose="02000503000000020004" pitchFamily="2" charset="-78"/>
              </a:rPr>
              <a:t>کو کھانا کھلاؤ ،بیمار کی عیادت کرو اور قیدی کو </a:t>
            </a:r>
            <a:r>
              <a:rPr lang="ur-PK" sz="5400" dirty="0" smtClean="0">
                <a:latin typeface="Alvi Nastaleeq" panose="02000503000000020004" pitchFamily="2" charset="-78"/>
                <a:cs typeface="Alvi Nastaleeq" panose="02000503000000020004" pitchFamily="2" charset="-78"/>
              </a:rPr>
              <a:t>چھڑاؤ۔</a:t>
            </a:r>
            <a:endParaRPr lang="ur-PK" sz="5400" dirty="0">
              <a:latin typeface="Alvi Nastaleeq" panose="02000503000000020004" pitchFamily="2" charset="-78"/>
              <a:cs typeface="Alvi Nastaleeq" panose="0200050300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58541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6900" y="668244"/>
            <a:ext cx="10998200" cy="5521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20000"/>
              </a:lnSpc>
            </a:pPr>
            <a:r>
              <a:rPr lang="ar-SA" sz="6600" dirty="0">
                <a:latin typeface="Al_Mushaf" panose="02000000000000000000" pitchFamily="2" charset="-78"/>
                <a:cs typeface="Al_Mushaf" panose="02000000000000000000" pitchFamily="2" charset="-78"/>
              </a:rPr>
              <a:t>إِذَا حَضَرْتُمْ الْمَرِيضَ أَوْ الْمَيِّتَ فَقُولُوا خَيْرًا </a:t>
            </a:r>
            <a:endParaRPr lang="ur-PK" sz="6600" dirty="0" smtClean="0">
              <a:latin typeface="Al_Mushaf" panose="02000000000000000000" pitchFamily="2" charset="-78"/>
              <a:cs typeface="Al_Mushaf" panose="02000000000000000000" pitchFamily="2" charset="-78"/>
            </a:endParaRPr>
          </a:p>
          <a:p>
            <a:pPr algn="ctr" rtl="1">
              <a:lnSpc>
                <a:spcPct val="120000"/>
              </a:lnSpc>
            </a:pPr>
            <a:r>
              <a:rPr lang="ar-SA" sz="6600" dirty="0" smtClean="0">
                <a:latin typeface="Al_Mushaf" panose="02000000000000000000" pitchFamily="2" charset="-78"/>
                <a:cs typeface="Al_Mushaf" panose="02000000000000000000" pitchFamily="2" charset="-78"/>
              </a:rPr>
              <a:t>فَإِنَّ </a:t>
            </a:r>
            <a:r>
              <a:rPr lang="ar-SA" sz="6600" dirty="0">
                <a:latin typeface="Al_Mushaf" panose="02000000000000000000" pitchFamily="2" charset="-78"/>
                <a:cs typeface="Al_Mushaf" panose="02000000000000000000" pitchFamily="2" charset="-78"/>
              </a:rPr>
              <a:t>الْمَلَائِكَةَ يُؤَمِّنُونَ عَلَى مَا تَقُولُونَ </a:t>
            </a:r>
            <a:endParaRPr lang="ur-PK" sz="6600" dirty="0">
              <a:latin typeface="Al_Mushaf" panose="02000000000000000000" pitchFamily="2" charset="-78"/>
              <a:cs typeface="Al_Mushaf" panose="02000000000000000000" pitchFamily="2" charset="-78"/>
            </a:endParaRPr>
          </a:p>
          <a:p>
            <a:pPr algn="ctr" rtl="1">
              <a:lnSpc>
                <a:spcPct val="120000"/>
              </a:lnSpc>
            </a:pPr>
            <a:r>
              <a:rPr lang="ur-PK" sz="5400" dirty="0">
                <a:latin typeface="Al_Mushaf" panose="02000000000000000000" pitchFamily="2" charset="-78"/>
                <a:cs typeface="Al_Mushaf" panose="02000000000000000000" pitchFamily="2" charset="-78"/>
              </a:rPr>
              <a:t>(صحیح مسلم)</a:t>
            </a:r>
          </a:p>
          <a:p>
            <a:pPr algn="ctr" rtl="1">
              <a:lnSpc>
                <a:spcPct val="120000"/>
              </a:lnSpc>
            </a:pPr>
            <a:r>
              <a:rPr lang="ur-PK" sz="5400" dirty="0" smtClean="0">
                <a:latin typeface="Alvi Nastaleeq" panose="02000503000000020004" pitchFamily="2" charset="-78"/>
                <a:cs typeface="Alvi Nastaleeq" panose="02000503000000020004" pitchFamily="2" charset="-78"/>
              </a:rPr>
              <a:t>جب </a:t>
            </a:r>
            <a:r>
              <a:rPr lang="ur-PK" sz="5400" dirty="0">
                <a:latin typeface="Alvi Nastaleeq" panose="02000503000000020004" pitchFamily="2" charset="-78"/>
                <a:cs typeface="Alvi Nastaleeq" panose="02000503000000020004" pitchFamily="2" charset="-78"/>
              </a:rPr>
              <a:t>تم بیمار یا میت کے پاس جاؤ تو اچھی بات کہو</a:t>
            </a:r>
            <a:r>
              <a:rPr lang="ur-PK" sz="5400" dirty="0" smtClean="0">
                <a:latin typeface="Alvi Nastaleeq" panose="02000503000000020004" pitchFamily="2" charset="-78"/>
                <a:cs typeface="Alvi Nastaleeq" panose="02000503000000020004" pitchFamily="2" charset="-78"/>
              </a:rPr>
              <a:t>،</a:t>
            </a:r>
          </a:p>
          <a:p>
            <a:pPr algn="ctr" rtl="1">
              <a:lnSpc>
                <a:spcPct val="120000"/>
              </a:lnSpc>
            </a:pPr>
            <a:r>
              <a:rPr lang="ur-PK" sz="5400" dirty="0" smtClean="0">
                <a:latin typeface="Alvi Nastaleeq" panose="02000503000000020004" pitchFamily="2" charset="-78"/>
                <a:cs typeface="Alvi Nastaleeq" panose="02000503000000020004" pitchFamily="2" charset="-78"/>
              </a:rPr>
              <a:t>اس </a:t>
            </a:r>
            <a:r>
              <a:rPr lang="ur-PK" sz="5400" dirty="0">
                <a:latin typeface="Alvi Nastaleeq" panose="02000503000000020004" pitchFamily="2" charset="-78"/>
                <a:cs typeface="Alvi Nastaleeq" panose="02000503000000020004" pitchFamily="2" charset="-78"/>
              </a:rPr>
              <a:t>لئے کہ فرشتے اس بات پر آمین کہتے ہیں جو تم کہتے </a:t>
            </a:r>
            <a:r>
              <a:rPr lang="ur-PK" sz="5400" dirty="0" smtClean="0">
                <a:latin typeface="Alvi Nastaleeq" panose="02000503000000020004" pitchFamily="2" charset="-78"/>
                <a:cs typeface="Alvi Nastaleeq" panose="02000503000000020004" pitchFamily="2" charset="-78"/>
              </a:rPr>
              <a:t>ہو۔</a:t>
            </a:r>
            <a:endParaRPr lang="ur-PK" sz="5400" dirty="0">
              <a:latin typeface="Alvi Nastaleeq" panose="02000503000000020004" pitchFamily="2" charset="-78"/>
              <a:cs typeface="Alvi Nastaleeq" panose="0200050300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79576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6900" y="668244"/>
            <a:ext cx="10998200" cy="430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20000"/>
              </a:lnSpc>
            </a:pPr>
            <a:r>
              <a:rPr lang="ur-PK" sz="6600" dirty="0" smtClean="0">
                <a:latin typeface="Al_Mushaf" panose="02000000000000000000" pitchFamily="2" charset="-78"/>
                <a:cs typeface="Al_Mushaf" panose="02000000000000000000" pitchFamily="2" charset="-78"/>
              </a:rPr>
              <a:t>لَا بَا</a:t>
            </a:r>
            <a:r>
              <a:rPr lang="ar-SA" sz="6600" dirty="0" smtClean="0">
                <a:latin typeface="Al_Mushaf" panose="02000000000000000000" pitchFamily="2" charset="-78"/>
                <a:cs typeface="Al_Mushaf" panose="02000000000000000000" pitchFamily="2" charset="-78"/>
              </a:rPr>
              <a:t>ْ</a:t>
            </a:r>
            <a:r>
              <a:rPr lang="ur-PK" sz="6600" dirty="0" smtClean="0">
                <a:latin typeface="Al_Mushaf" panose="02000000000000000000" pitchFamily="2" charset="-78"/>
                <a:cs typeface="Al_Mushaf" panose="02000000000000000000" pitchFamily="2" charset="-78"/>
              </a:rPr>
              <a:t>سَ طَھُو</a:t>
            </a:r>
            <a:r>
              <a:rPr lang="ar-SA" sz="6600" dirty="0" smtClean="0">
                <a:latin typeface="Al_Mushaf" panose="02000000000000000000" pitchFamily="2" charset="-78"/>
                <a:cs typeface="Al_Mushaf" panose="02000000000000000000" pitchFamily="2" charset="-78"/>
              </a:rPr>
              <a:t>ْ</a:t>
            </a:r>
            <a:r>
              <a:rPr lang="ur-PK" sz="6600" dirty="0" smtClean="0">
                <a:latin typeface="Al_Mushaf" panose="02000000000000000000" pitchFamily="2" charset="-78"/>
                <a:cs typeface="Al_Mushaf" panose="02000000000000000000" pitchFamily="2" charset="-78"/>
              </a:rPr>
              <a:t>رٌ اِن</a:t>
            </a:r>
            <a:r>
              <a:rPr lang="ar-SA" sz="6600" dirty="0" smtClean="0">
                <a:latin typeface="Al_Mushaf" panose="02000000000000000000" pitchFamily="2" charset="-78"/>
                <a:cs typeface="Al_Mushaf" panose="02000000000000000000" pitchFamily="2" charset="-78"/>
              </a:rPr>
              <a:t>ْ</a:t>
            </a:r>
            <a:r>
              <a:rPr lang="ur-PK" sz="6600" dirty="0" smtClean="0">
                <a:latin typeface="Al_Mushaf" panose="02000000000000000000" pitchFamily="2" charset="-78"/>
                <a:cs typeface="Al_Mushaf" panose="02000000000000000000" pitchFamily="2" charset="-78"/>
              </a:rPr>
              <a:t> شَاءَ </a:t>
            </a:r>
            <a:r>
              <a:rPr lang="ur-PK" sz="6600" dirty="0">
                <a:latin typeface="Al_Mushaf" panose="02000000000000000000" pitchFamily="2" charset="-78"/>
                <a:cs typeface="Al_Mushaf" panose="02000000000000000000" pitchFamily="2" charset="-78"/>
              </a:rPr>
              <a:t>اللہ </a:t>
            </a:r>
          </a:p>
          <a:p>
            <a:pPr algn="ctr" rtl="1">
              <a:lnSpc>
                <a:spcPct val="120000"/>
              </a:lnSpc>
            </a:pPr>
            <a:r>
              <a:rPr lang="ur-PK" sz="5400" dirty="0">
                <a:latin typeface="Al_Mushaf" panose="02000000000000000000" pitchFamily="2" charset="-78"/>
                <a:cs typeface="Al_Mushaf" panose="02000000000000000000" pitchFamily="2" charset="-78"/>
              </a:rPr>
              <a:t>(صحیح بخاری)</a:t>
            </a:r>
          </a:p>
          <a:p>
            <a:pPr algn="ctr" rtl="1">
              <a:lnSpc>
                <a:spcPct val="120000"/>
              </a:lnSpc>
            </a:pPr>
            <a:r>
              <a:rPr lang="ur-PK" sz="5400" dirty="0" smtClean="0">
                <a:latin typeface="Alvi Nastaleeq" panose="02000503000000020004" pitchFamily="2" charset="-78"/>
                <a:cs typeface="Alvi Nastaleeq" panose="02000503000000020004" pitchFamily="2" charset="-78"/>
              </a:rPr>
              <a:t>کوئی </a:t>
            </a:r>
            <a:r>
              <a:rPr lang="ur-PK" sz="5400" dirty="0">
                <a:latin typeface="Alvi Nastaleeq" panose="02000503000000020004" pitchFamily="2" charset="-78"/>
                <a:cs typeface="Alvi Nastaleeq" panose="02000503000000020004" pitchFamily="2" charset="-78"/>
              </a:rPr>
              <a:t>حرج نہیں ،اللہ کی مشیت سے </a:t>
            </a:r>
            <a:endParaRPr lang="ur-PK" sz="5400" dirty="0" smtClean="0">
              <a:latin typeface="Alvi Nastaleeq" panose="02000503000000020004" pitchFamily="2" charset="-78"/>
              <a:cs typeface="Alvi Nastaleeq" panose="02000503000000020004" pitchFamily="2" charset="-78"/>
            </a:endParaRPr>
          </a:p>
          <a:p>
            <a:pPr algn="ctr" rtl="1">
              <a:lnSpc>
                <a:spcPct val="120000"/>
              </a:lnSpc>
            </a:pPr>
            <a:r>
              <a:rPr lang="ur-PK" sz="5400" dirty="0" smtClean="0">
                <a:latin typeface="Alvi Nastaleeq" panose="02000503000000020004" pitchFamily="2" charset="-78"/>
                <a:cs typeface="Alvi Nastaleeq" panose="02000503000000020004" pitchFamily="2" charset="-78"/>
              </a:rPr>
              <a:t>(</a:t>
            </a:r>
            <a:r>
              <a:rPr lang="ur-PK" sz="5400" dirty="0">
                <a:latin typeface="Alvi Nastaleeq" panose="02000503000000020004" pitchFamily="2" charset="-78"/>
                <a:cs typeface="Alvi Nastaleeq" panose="02000503000000020004" pitchFamily="2" charset="-78"/>
              </a:rPr>
              <a:t>بیماری،گناہوں سے)پاک کرنے والی </a:t>
            </a:r>
            <a:r>
              <a:rPr lang="ur-PK" sz="5400" dirty="0" smtClean="0">
                <a:latin typeface="Alvi Nastaleeq" panose="02000503000000020004" pitchFamily="2" charset="-78"/>
                <a:cs typeface="Alvi Nastaleeq" panose="02000503000000020004" pitchFamily="2" charset="-78"/>
              </a:rPr>
              <a:t>ہے۔</a:t>
            </a:r>
            <a:endParaRPr lang="ur-PK" sz="5400" dirty="0">
              <a:latin typeface="Alvi Nastaleeq" panose="02000503000000020004" pitchFamily="2" charset="-78"/>
              <a:cs typeface="Alvi Nastaleeq" panose="0200050300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0256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6900" y="467420"/>
            <a:ext cx="10998200" cy="5923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20000"/>
              </a:lnSpc>
            </a:pPr>
            <a:r>
              <a:rPr lang="ar-SA" sz="6600" dirty="0">
                <a:latin typeface="Al Qalam Quran Publisher" panose="02040503050201020203" pitchFamily="18" charset="-78"/>
                <a:ea typeface="Calibri" panose="020F0502020204030204" pitchFamily="34" charset="0"/>
                <a:cs typeface="Al Qalam Quran Publisher" panose="02040503050201020203" pitchFamily="18" charset="-78"/>
              </a:rPr>
              <a:t>كُلُّ نَفْسٍ ذَآىِٕقَةُ الْمَوْتِ١ؕ </a:t>
            </a:r>
            <a:endParaRPr lang="ur-PK" sz="6600" dirty="0" smtClean="0">
              <a:latin typeface="Al Qalam Quran Publisher" panose="02040503050201020203" pitchFamily="18" charset="-78"/>
              <a:ea typeface="Calibri" panose="020F0502020204030204" pitchFamily="34" charset="0"/>
              <a:cs typeface="Al Qalam Quran Publisher" panose="02040503050201020203" pitchFamily="18" charset="-78"/>
            </a:endParaRPr>
          </a:p>
          <a:p>
            <a:pPr algn="ctr" rtl="1">
              <a:lnSpc>
                <a:spcPct val="120000"/>
              </a:lnSpc>
            </a:pPr>
            <a:r>
              <a:rPr lang="ar-SA" sz="6600" dirty="0" smtClean="0">
                <a:latin typeface="Al Qalam Quran Publisher" panose="02040503050201020203" pitchFamily="18" charset="-78"/>
                <a:ea typeface="Calibri" panose="020F0502020204030204" pitchFamily="34" charset="0"/>
                <a:cs typeface="Al Qalam Quran Publisher" panose="02040503050201020203" pitchFamily="18" charset="-78"/>
              </a:rPr>
              <a:t>وَ </a:t>
            </a:r>
            <a:r>
              <a:rPr lang="ar-SA" sz="6600" dirty="0">
                <a:latin typeface="Al Qalam Quran Publisher" panose="02040503050201020203" pitchFamily="18" charset="-78"/>
                <a:ea typeface="Calibri" panose="020F0502020204030204" pitchFamily="34" charset="0"/>
                <a:cs typeface="Al Qalam Quran Publisher" panose="02040503050201020203" pitchFamily="18" charset="-78"/>
              </a:rPr>
              <a:t>اِنَّمَا تُوَفَّوْنَ اُجُوْرَكُمْ يَوْمَ الْقِيٰمَةِ١ؕ </a:t>
            </a:r>
            <a:endParaRPr lang="ur-PK" sz="6600" dirty="0" smtClean="0">
              <a:latin typeface="Al Qalam Quran Publisher" panose="02040503050201020203" pitchFamily="18" charset="-78"/>
              <a:ea typeface="Calibri" panose="020F0502020204030204" pitchFamily="34" charset="0"/>
              <a:cs typeface="Al Qalam Quran Publisher" panose="02040503050201020203" pitchFamily="18" charset="-78"/>
            </a:endParaRPr>
          </a:p>
          <a:p>
            <a:pPr algn="ctr" rtl="1">
              <a:lnSpc>
                <a:spcPct val="120000"/>
              </a:lnSpc>
            </a:pPr>
            <a:r>
              <a:rPr lang="ar-SA" sz="6600" dirty="0" smtClean="0">
                <a:latin typeface="Al Qalam Quran Publisher" panose="02040503050201020203" pitchFamily="18" charset="-78"/>
                <a:ea typeface="Calibri" panose="020F0502020204030204" pitchFamily="34" charset="0"/>
                <a:cs typeface="Al Qalam Quran Publisher" panose="02040503050201020203" pitchFamily="18" charset="-78"/>
              </a:rPr>
              <a:t>فَمَنْ </a:t>
            </a:r>
            <a:r>
              <a:rPr lang="ar-SA" sz="6600" dirty="0">
                <a:latin typeface="Al Qalam Quran Publisher" panose="02040503050201020203" pitchFamily="18" charset="-78"/>
                <a:ea typeface="Calibri" panose="020F0502020204030204" pitchFamily="34" charset="0"/>
                <a:cs typeface="Al Qalam Quran Publisher" panose="02040503050201020203" pitchFamily="18" charset="-78"/>
              </a:rPr>
              <a:t>زُحْزِحَ عَنِ النَّارِ وَ اُدْخِلَ الْجَنَّةَ فَقَدْ فَازَ١ؕ </a:t>
            </a:r>
            <a:endParaRPr lang="ur-PK" sz="6600" dirty="0" smtClean="0">
              <a:latin typeface="Al Qalam Quran Publisher" panose="02040503050201020203" pitchFamily="18" charset="-78"/>
              <a:ea typeface="Calibri" panose="020F0502020204030204" pitchFamily="34" charset="0"/>
              <a:cs typeface="Al Qalam Quran Publisher" panose="02040503050201020203" pitchFamily="18" charset="-78"/>
            </a:endParaRPr>
          </a:p>
          <a:p>
            <a:pPr algn="ctr" rtl="1">
              <a:lnSpc>
                <a:spcPct val="120000"/>
              </a:lnSpc>
            </a:pPr>
            <a:r>
              <a:rPr lang="ar-SA" sz="6600" dirty="0" smtClean="0">
                <a:latin typeface="Al Qalam Quran Publisher" panose="02040503050201020203" pitchFamily="18" charset="-78"/>
                <a:ea typeface="Calibri" panose="020F0502020204030204" pitchFamily="34" charset="0"/>
                <a:cs typeface="Al Qalam Quran Publisher" panose="02040503050201020203" pitchFamily="18" charset="-78"/>
              </a:rPr>
              <a:t>وَ </a:t>
            </a:r>
            <a:r>
              <a:rPr lang="ar-SA" sz="6600" dirty="0">
                <a:latin typeface="Al Qalam Quran Publisher" panose="02040503050201020203" pitchFamily="18" charset="-78"/>
                <a:ea typeface="Calibri" panose="020F0502020204030204" pitchFamily="34" charset="0"/>
                <a:cs typeface="Al Qalam Quran Publisher" panose="02040503050201020203" pitchFamily="18" charset="-78"/>
              </a:rPr>
              <a:t>مَا الْحَيٰوةُ الدُّنْيَاۤ اِلَّا مَتَاعُ الْغُرُوْرِ۰۰۱۸۵</a:t>
            </a:r>
            <a:endParaRPr lang="ur-PK" sz="6600" dirty="0" smtClean="0">
              <a:solidFill>
                <a:srgbClr val="000000"/>
              </a:solidFill>
              <a:effectLst/>
              <a:latin typeface="Al Qalam Quran Publisher" panose="02040503050201020203" pitchFamily="18" charset="-78"/>
              <a:ea typeface="Calibri" panose="020F0502020204030204" pitchFamily="34" charset="0"/>
              <a:cs typeface="Al Qalam Quran Publisher" panose="02040503050201020203" pitchFamily="18" charset="-78"/>
            </a:endParaRPr>
          </a:p>
          <a:p>
            <a:pPr algn="ctr" rtl="1">
              <a:lnSpc>
                <a:spcPct val="120000"/>
              </a:lnSpc>
            </a:pPr>
            <a:r>
              <a:rPr lang="ur-PK" sz="5400" dirty="0" smtClean="0">
                <a:effectLst/>
                <a:ea typeface="Calibri" panose="020F0502020204030204" pitchFamily="34" charset="0"/>
                <a:cs typeface="Al_Mushaf" panose="02000000000000000000" pitchFamily="2" charset="-78"/>
              </a:rPr>
              <a:t>(آل عمران</a:t>
            </a:r>
            <a:r>
              <a:rPr lang="en-US" sz="5400" dirty="0" smtClean="0">
                <a:effectLst/>
                <a:ea typeface="Calibri" panose="020F0502020204030204" pitchFamily="34" charset="0"/>
                <a:cs typeface="Al_Mushaf" panose="02000000000000000000" pitchFamily="2" charset="-78"/>
              </a:rPr>
              <a:t>:</a:t>
            </a:r>
            <a:r>
              <a:rPr lang="ur-PK" sz="5400" dirty="0" smtClean="0">
                <a:effectLst/>
                <a:ea typeface="Calibri" panose="020F0502020204030204" pitchFamily="34" charset="0"/>
                <a:cs typeface="Al_Mushaf" panose="02000000000000000000" pitchFamily="2" charset="-78"/>
              </a:rPr>
              <a:t>185)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88576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6900" y="2459504"/>
            <a:ext cx="10998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dirty="0">
                <a:latin typeface="Al Qalam Quran Publisher" panose="02040503050201020203" pitchFamily="18" charset="-78"/>
                <a:cs typeface="Al Qalam Quran Publisher" panose="02040503050201020203" pitchFamily="18" charset="-78"/>
              </a:rPr>
              <a:t>ثُمَّ اَمَاتَهٗ </a:t>
            </a:r>
            <a:r>
              <a:rPr lang="ar-SA" sz="6600" dirty="0" smtClean="0">
                <a:latin typeface="Al Qalam Quran Publisher" panose="02040503050201020203" pitchFamily="18" charset="-78"/>
                <a:cs typeface="Al Qalam Quran Publisher" panose="02040503050201020203" pitchFamily="18" charset="-78"/>
              </a:rPr>
              <a:t>فَاَقْبَرَهٗۙ۰۰۲۱</a:t>
            </a:r>
            <a:endParaRPr lang="ur-PK" sz="6600" dirty="0" smtClean="0">
              <a:latin typeface="Al Qalam Quran Publisher" panose="02040503050201020203" pitchFamily="18" charset="-78"/>
              <a:cs typeface="Al Qalam Quran Publisher" panose="02040503050201020203" pitchFamily="18" charset="-78"/>
            </a:endParaRPr>
          </a:p>
          <a:p>
            <a:pPr algn="ctr" rtl="1"/>
            <a:r>
              <a:rPr lang="ur-PK" sz="5400" dirty="0" smtClean="0">
                <a:effectLst/>
                <a:ea typeface="Calibri" panose="020F0502020204030204" pitchFamily="34" charset="0"/>
                <a:cs typeface="Al_Mushaf" panose="02000000000000000000" pitchFamily="2" charset="-78"/>
              </a:rPr>
              <a:t>(عبس: 21)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03095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6900" y="1686215"/>
            <a:ext cx="10998200" cy="3485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20000"/>
              </a:lnSpc>
            </a:pPr>
            <a:r>
              <a:rPr lang="ur-PK" sz="6600" dirty="0" smtClean="0">
                <a:latin typeface="Al Qalam Quran Publisher" panose="02040503050201020203" pitchFamily="18" charset="-78"/>
                <a:cs typeface="Al Qalam Quran Publisher" panose="02040503050201020203" pitchFamily="18" charset="-78"/>
              </a:rPr>
              <a:t>مِنْهَا خَلَقْنٰكُمْ وَ فِيْهَا نُعِيْدُكُمْ </a:t>
            </a:r>
          </a:p>
          <a:p>
            <a:pPr algn="ctr" rtl="1">
              <a:lnSpc>
                <a:spcPct val="120000"/>
              </a:lnSpc>
            </a:pPr>
            <a:r>
              <a:rPr lang="ur-PK" sz="6600" dirty="0" smtClean="0">
                <a:latin typeface="Al Qalam Quran Publisher" panose="02040503050201020203" pitchFamily="18" charset="-78"/>
                <a:cs typeface="Al Qalam Quran Publisher" panose="02040503050201020203" pitchFamily="18" charset="-78"/>
              </a:rPr>
              <a:t>وَ مِنْهَا نُخْرِجُكُمْ تَارَةً اُخْرٰى۰۰۵۵</a:t>
            </a:r>
          </a:p>
          <a:p>
            <a:pPr algn="ctr" rtl="1">
              <a:lnSpc>
                <a:spcPct val="120000"/>
              </a:lnSpc>
            </a:pPr>
            <a:r>
              <a:rPr lang="ur-PK" sz="5400" dirty="0" smtClean="0">
                <a:effectLst/>
                <a:ea typeface="Calibri" panose="020F0502020204030204" pitchFamily="34" charset="0"/>
                <a:cs typeface="Al_Mushaf" panose="02000000000000000000" pitchFamily="2" charset="-78"/>
              </a:rPr>
              <a:t>(طٰہٰ: 55)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936955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6900" y="1889219"/>
            <a:ext cx="10998200" cy="30795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20000"/>
              </a:lnSpc>
            </a:pPr>
            <a:r>
              <a:rPr lang="ur-PK" sz="6600" dirty="0" smtClean="0">
                <a:latin typeface="Al_Mushaf" panose="02000000000000000000" pitchFamily="2" charset="-78"/>
                <a:cs typeface="Al_Mushaf" panose="02000000000000000000" pitchFamily="2" charset="-78"/>
              </a:rPr>
              <a:t>عُودُوا الْمَرِيضَ وَامْشُوا مَعَ الْجَنَائِزِ تُذَكِّرْكُمْ الْآخِرَةَ </a:t>
            </a:r>
            <a:r>
              <a:rPr lang="ur-PK" sz="5400" dirty="0" smtClean="0">
                <a:latin typeface="Al_Mushaf" panose="02000000000000000000" pitchFamily="2" charset="-78"/>
                <a:cs typeface="Al_Mushaf" panose="02000000000000000000" pitchFamily="2" charset="-78"/>
              </a:rPr>
              <a:t>(مسند أحمد)</a:t>
            </a:r>
          </a:p>
          <a:p>
            <a:pPr algn="ctr" rtl="1">
              <a:lnSpc>
                <a:spcPct val="120000"/>
              </a:lnSpc>
            </a:pPr>
            <a:endParaRPr lang="en-US" sz="4400" dirty="0">
              <a:latin typeface="Alvi Nastaleeq" panose="02000503000000020004" pitchFamily="2" charset="-78"/>
              <a:cs typeface="Alvi Nastaleeq" panose="0200050300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28586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65200" y="2644170"/>
            <a:ext cx="10261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ur-PK" sz="9600" dirty="0" smtClean="0">
                <a:effectLst/>
                <a:latin typeface="Alvi Nastaleeq" panose="02000503000000020004" pitchFamily="2" charset="-78"/>
                <a:ea typeface="Calibri" panose="020F0502020204030204" pitchFamily="34" charset="0"/>
                <a:cs typeface="Alvi Nastaleeq" panose="02000503000000020004" pitchFamily="2" charset="-78"/>
              </a:rPr>
              <a:t>بیماری سے وفات تک کے مسائل</a:t>
            </a:r>
            <a:endParaRPr lang="en-US" sz="13800" dirty="0">
              <a:latin typeface="Alvi Nastaleeq" panose="02000503000000020004" pitchFamily="2" charset="-78"/>
              <a:cs typeface="Alvi Nastaleeq" panose="0200050300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9981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6900" y="1686215"/>
            <a:ext cx="10998200" cy="3305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20000"/>
              </a:lnSpc>
            </a:pPr>
            <a:r>
              <a:rPr lang="ur-PK" sz="6600" dirty="0" smtClean="0">
                <a:latin typeface="Al_Mushaf" panose="02000000000000000000" pitchFamily="2" charset="-78"/>
                <a:cs typeface="Al_Mushaf" panose="02000000000000000000" pitchFamily="2" charset="-78"/>
              </a:rPr>
              <a:t>مَا أَنْزَلَ اللَّهُ دَاءً إِلَّا أَنْزَلَ لَهُ شِفَاءً</a:t>
            </a:r>
          </a:p>
          <a:p>
            <a:pPr algn="ctr" rtl="1">
              <a:lnSpc>
                <a:spcPct val="120000"/>
              </a:lnSpc>
            </a:pPr>
            <a:r>
              <a:rPr lang="ur-PK" sz="5400" dirty="0" smtClean="0">
                <a:latin typeface="Al_Mushaf" panose="02000000000000000000" pitchFamily="2" charset="-78"/>
                <a:cs typeface="Al_Mushaf" panose="02000000000000000000" pitchFamily="2" charset="-78"/>
              </a:rPr>
              <a:t>(سنن ابن ماجہ)</a:t>
            </a:r>
          </a:p>
          <a:p>
            <a:pPr algn="ctr" rtl="1">
              <a:lnSpc>
                <a:spcPct val="120000"/>
              </a:lnSpc>
            </a:pPr>
            <a:r>
              <a:rPr lang="ur-PK" sz="5400" dirty="0" smtClean="0">
                <a:latin typeface="Alvi Nastaleeq" panose="02000503000000020004" pitchFamily="2" charset="-78"/>
                <a:cs typeface="Alvi Nastaleeq" panose="02000503000000020004" pitchFamily="2" charset="-78"/>
              </a:rPr>
              <a:t>اللہ تعالیٰ نے جو بھی بیماریاں اتاری ہیں،ان کا علاج بھی اتارا ہے۔</a:t>
            </a:r>
            <a:endParaRPr lang="en-US" sz="4400" dirty="0">
              <a:latin typeface="Alvi Nastaleeq" panose="02000503000000020004" pitchFamily="2" charset="-78"/>
              <a:cs typeface="Alvi Nastaleeq" panose="0200050300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7077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6900" y="1686215"/>
            <a:ext cx="10998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20000"/>
              </a:lnSpc>
            </a:pPr>
            <a:r>
              <a:rPr lang="ur-PK" sz="6600" dirty="0" smtClean="0">
                <a:latin typeface="Al Qalam Quran Publisher" panose="02040503050201020203" pitchFamily="18" charset="-78"/>
                <a:cs typeface="Al Qalam Quran Publisher" panose="02040503050201020203" pitchFamily="18" charset="-78"/>
              </a:rPr>
              <a:t>وَ اِذَا مَرِضْتُ فَهُوَ يَشْفِيْنِ۪ۙ۰۰۸۰</a:t>
            </a:r>
          </a:p>
          <a:p>
            <a:pPr algn="ctr" rtl="1">
              <a:lnSpc>
                <a:spcPct val="120000"/>
              </a:lnSpc>
            </a:pPr>
            <a:r>
              <a:rPr lang="ur-PK" sz="5400" dirty="0" smtClean="0">
                <a:effectLst/>
                <a:ea typeface="Calibri" panose="020F0502020204030204" pitchFamily="34" charset="0"/>
                <a:cs typeface="Al_Mushaf" panose="02000000000000000000" pitchFamily="2" charset="-78"/>
              </a:rPr>
              <a:t>(الشعراء: 80)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059311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63600" y="1905506"/>
            <a:ext cx="10261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ur-PK" sz="9600" dirty="0" smtClean="0">
                <a:effectLst/>
                <a:latin typeface="Alvi Nastaleeq" panose="02000503000000020004" pitchFamily="2" charset="-78"/>
                <a:ea typeface="Calibri" panose="020F0502020204030204" pitchFamily="34" charset="0"/>
                <a:cs typeface="Alvi Nastaleeq" panose="02000503000000020004" pitchFamily="2" charset="-78"/>
              </a:rPr>
              <a:t>علاج کے لیے دَم، جھاڑ، پھونک </a:t>
            </a:r>
          </a:p>
          <a:p>
            <a:pPr algn="ctr" rtl="1"/>
            <a:r>
              <a:rPr lang="ur-PK" sz="9600" dirty="0" smtClean="0">
                <a:effectLst/>
                <a:latin typeface="Alvi Nastaleeq" panose="02000503000000020004" pitchFamily="2" charset="-78"/>
                <a:ea typeface="Calibri" panose="020F0502020204030204" pitchFamily="34" charset="0"/>
                <a:cs typeface="Alvi Nastaleeq" panose="02000503000000020004" pitchFamily="2" charset="-78"/>
              </a:rPr>
              <a:t>اورتعویذ وغیرہ کا استعمال</a:t>
            </a:r>
            <a:endParaRPr lang="en-US" sz="13800" dirty="0">
              <a:latin typeface="Alvi Nastaleeq" panose="02000503000000020004" pitchFamily="2" charset="-78"/>
              <a:cs typeface="Alvi Nastaleeq" panose="02000503000000020004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3600" y="335846"/>
            <a:ext cx="1026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ur-PK" sz="5400" dirty="0" smtClean="0">
                <a:effectLst/>
                <a:latin typeface="Alvi Nastaleeq" panose="02000503000000020004" pitchFamily="2" charset="-78"/>
                <a:ea typeface="Calibri" panose="020F0502020204030204" pitchFamily="34" charset="0"/>
                <a:cs typeface="Alvi Nastaleeq" panose="02000503000000020004" pitchFamily="2" charset="-78"/>
              </a:rPr>
              <a:t>بیماری سے وفات تک کے مسائل</a:t>
            </a:r>
            <a:endParaRPr lang="en-US" sz="6600" dirty="0">
              <a:latin typeface="Alvi Nastaleeq" panose="02000503000000020004" pitchFamily="2" charset="-78"/>
              <a:cs typeface="Alvi Nastaleeq" panose="0200050300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0295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287</Words>
  <Application>Microsoft Office PowerPoint</Application>
  <PresentationFormat>Widescreen</PresentationFormat>
  <Paragraphs>41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Al Qalam Quran Publisher</vt:lpstr>
      <vt:lpstr>Al_Mushaf</vt:lpstr>
      <vt:lpstr>Alvi Nastaleeq</vt:lpstr>
      <vt:lpstr>Arial</vt:lpstr>
      <vt:lpstr>Calibri</vt:lpstr>
      <vt:lpstr>Calibri Light</vt:lpstr>
      <vt:lpstr>Jameel Noori Nastaleeq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Zubair Iqbal</dc:creator>
  <cp:lastModifiedBy>Zubair Iqbal</cp:lastModifiedBy>
  <cp:revision>6</cp:revision>
  <dcterms:created xsi:type="dcterms:W3CDTF">2015-04-23T06:18:50Z</dcterms:created>
  <dcterms:modified xsi:type="dcterms:W3CDTF">2015-04-23T07:39:18Z</dcterms:modified>
</cp:coreProperties>
</file>